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5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3.svg" ContentType="image/svg+xml"/>
  <Override PartName="/ppt/media/image31.svg" ContentType="image/svg+xml"/>
  <Override PartName="/ppt/media/image4.svg" ContentType="image/svg+xml"/>
  <Override PartName="/ppt/media/image46.svg" ContentType="image/svg+xml"/>
  <Override PartName="/ppt/media/image54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89" r:id="rId7"/>
    <p:sldId id="290" r:id="rId8"/>
    <p:sldId id="299" r:id="rId9"/>
    <p:sldId id="300" r:id="rId10"/>
    <p:sldId id="301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93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91" r:id="rId38"/>
    <p:sldId id="292" r:id="rId39"/>
    <p:sldId id="294" r:id="rId40"/>
    <p:sldId id="295" r:id="rId41"/>
    <p:sldId id="288" r:id="rId42"/>
  </p:sldIdLst>
  <p:sldSz cx="18288000" cy="10287000"/>
  <p:notesSz cx="6858000" cy="9144000"/>
  <p:embeddedFontLst>
    <p:embeddedFont>
      <p:font typeface="Canva Sans Bold" panose="020B0803030501040103"/>
      <p:bold r:id="rId46"/>
    </p:embeddedFont>
    <p:embeddedFont>
      <p:font typeface="Calibri" panose="020F0502020204030204" charset="0"/>
      <p:regular r:id="rId47"/>
      <p:bold r:id="rId48"/>
      <p:italic r:id="rId49"/>
      <p:boldItalic r:id="rId50"/>
    </p:embeddedFont>
    <p:embeddedFont>
      <p:font typeface="Arimo" panose="020B0604020202020204"/>
      <p:regular r:id="rId51"/>
    </p:embeddedFont>
    <p:embeddedFont>
      <p:font typeface="Canva Sans" panose="020B0604020202020204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1" d="100"/>
          <a:sy n="51" d="100"/>
        </p:scale>
        <p:origin x="169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slide" Target="slides/slide3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svg"/><Relationship Id="rId2" Type="http://schemas.openxmlformats.org/officeDocument/2006/relationships/image" Target="../media/image34.png"/><Relationship Id="rId1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sv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sv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svg"/><Relationship Id="rId2" Type="http://schemas.openxmlformats.org/officeDocument/2006/relationships/image" Target="../media/image34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5.png"/><Relationship Id="rId13" Type="http://schemas.openxmlformats.org/officeDocument/2006/relationships/image" Target="../media/image17.jpeg"/><Relationship Id="rId12" Type="http://schemas.openxmlformats.org/officeDocument/2006/relationships/image" Target="../media/image16.jpeg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21.svg"/><Relationship Id="rId2" Type="http://schemas.openxmlformats.org/officeDocument/2006/relationships/image" Target="../media/image35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svg"/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21.svg"/><Relationship Id="rId2" Type="http://schemas.openxmlformats.org/officeDocument/2006/relationships/image" Target="../media/image35.png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sv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7.png"/><Relationship Id="rId6" Type="http://schemas.microsoft.com/office/2007/relationships/media" Target="../media/audio1.wav"/><Relationship Id="rId5" Type="http://schemas.openxmlformats.org/officeDocument/2006/relationships/audio" Target="../media/audio1.wav"/><Relationship Id="rId4" Type="http://schemas.openxmlformats.org/officeDocument/2006/relationships/image" Target="../media/image21.svg"/><Relationship Id="rId3" Type="http://schemas.openxmlformats.org/officeDocument/2006/relationships/image" Target="../media/image35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7.png"/><Relationship Id="rId6" Type="http://schemas.microsoft.com/office/2007/relationships/media" Target="../media/audio2.wav"/><Relationship Id="rId5" Type="http://schemas.openxmlformats.org/officeDocument/2006/relationships/audio" Target="../media/audio2.wav"/><Relationship Id="rId4" Type="http://schemas.openxmlformats.org/officeDocument/2006/relationships/image" Target="../media/image21.svg"/><Relationship Id="rId3" Type="http://schemas.openxmlformats.org/officeDocument/2006/relationships/image" Target="../media/image35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sv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svg"/><Relationship Id="rId2" Type="http://schemas.openxmlformats.org/officeDocument/2006/relationships/image" Target="../media/image34.png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jpe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jpe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svg"/><Relationship Id="rId2" Type="http://schemas.openxmlformats.org/officeDocument/2006/relationships/image" Target="../media/image34.png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image" Target="../media/image21.svg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2.png"/><Relationship Id="rId2" Type="http://schemas.openxmlformats.org/officeDocument/2006/relationships/image" Target="../media/image21.svg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arxiv.org/pdf/2201.12288v2" TargetMode="External"/><Relationship Id="rId5" Type="http://schemas.openxmlformats.org/officeDocument/2006/relationships/hyperlink" Target="https://arxiv.org/pdf/2107.10833" TargetMode="External"/><Relationship Id="rId4" Type="http://schemas.openxmlformats.org/officeDocument/2006/relationships/hyperlink" Target="https://arxiv.org/pdf/2406.13457v1" TargetMode="External"/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github.com/xiph/rnnoise" TargetMode="External"/><Relationship Id="rId5" Type="http://schemas.openxmlformats.org/officeDocument/2006/relationships/hyperlink" Target="https://arxiv.org/pdf/2305.08227" TargetMode="External"/><Relationship Id="rId4" Type="http://schemas.openxmlformats.org/officeDocument/2006/relationships/hyperlink" Target="https://arxiv.org/pdf/2409.03377" TargetMode="External"/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svg"/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52928" y="3898120"/>
            <a:ext cx="10756200" cy="189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7600" dirty="0">
                <a:solidFill>
                  <a:srgbClr val="07A0E6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AI VIDEO AND </a:t>
            </a:r>
            <a:r>
              <a:rPr lang="en-US" sz="7600">
                <a:solidFill>
                  <a:srgbClr val="07A0E6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AUDIO ENHANCEMENT</a:t>
            </a:r>
            <a:endParaRPr lang="en-US" sz="4000" dirty="0">
              <a:solidFill>
                <a:srgbClr val="07A0E6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752600" y="626745"/>
            <a:ext cx="2689000" cy="2326911"/>
          </a:xfrm>
          <a:custGeom>
            <a:avLst/>
            <a:gdLst/>
            <a:ahLst/>
            <a:cxnLst/>
            <a:rect l="l" t="t" r="r" b="b"/>
            <a:pathLst>
              <a:path w="2689000" h="2326911">
                <a:moveTo>
                  <a:pt x="0" y="0"/>
                </a:moveTo>
                <a:lnTo>
                  <a:pt x="2689000" y="0"/>
                </a:lnTo>
                <a:lnTo>
                  <a:pt x="2689000" y="2326911"/>
                </a:lnTo>
                <a:lnTo>
                  <a:pt x="0" y="2326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88" b="-1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863631" y="2483997"/>
            <a:ext cx="5308366" cy="5215470"/>
          </a:xfrm>
          <a:custGeom>
            <a:avLst/>
            <a:gdLst/>
            <a:ahLst/>
            <a:cxnLst/>
            <a:rect l="l" t="t" r="r" b="b"/>
            <a:pathLst>
              <a:path w="5308366" h="5215470">
                <a:moveTo>
                  <a:pt x="0" y="0"/>
                </a:moveTo>
                <a:lnTo>
                  <a:pt x="5308367" y="0"/>
                </a:lnTo>
                <a:lnTo>
                  <a:pt x="5308367" y="5215470"/>
                </a:lnTo>
                <a:lnTo>
                  <a:pt x="0" y="5215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23940" y="4269578"/>
            <a:ext cx="13905131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0"/>
              </a:lnSpc>
              <a:buFont typeface="Arial" panose="020B0604020202020204"/>
              <a:buChar char="•"/>
            </a:pPr>
            <a:r>
              <a:rPr lang="en-US" sz="2400" spc="235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Design and implement a user-friendly interface for video processing and enhancement for the website. </a:t>
            </a:r>
            <a:endParaRPr lang="en-US" sz="2400" spc="235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23940" y="5431067"/>
            <a:ext cx="13905131" cy="78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175"/>
              </a:lnSpc>
              <a:buFont typeface="Arial" panose="020B0604020202020204"/>
              <a:buChar char="•"/>
            </a:pPr>
            <a:r>
              <a:rPr lang="en-US" sz="2300" spc="225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Build an AI-powered video upscaling feature to improve video resolution while retaining critical details.</a:t>
            </a:r>
            <a:endParaRPr lang="en-US" sz="2300" spc="225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23940" y="6567719"/>
            <a:ext cx="13905131" cy="78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175"/>
              </a:lnSpc>
              <a:buFont typeface="Arial" panose="020B0604020202020204"/>
              <a:buChar char="•"/>
            </a:pPr>
            <a:r>
              <a:rPr lang="en-US" sz="2300" spc="225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Implement an intelligent audio noise reduction system that removes unwanted background noise while maintaining voice clarity. </a:t>
            </a:r>
            <a:endParaRPr lang="en-US" sz="2300" spc="225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2758" y="429578"/>
            <a:ext cx="6777014" cy="1017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90"/>
              </a:lnSpc>
              <a:spcBef>
                <a:spcPct val="0"/>
              </a:spcBef>
            </a:pPr>
            <a:r>
              <a:rPr lang="en-US" sz="5500" spc="539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Objectives</a:t>
            </a:r>
            <a:endParaRPr lang="en-US" sz="5500" spc="539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5610" y="-51435"/>
            <a:ext cx="6179643" cy="197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90"/>
              </a:lnSpc>
              <a:spcBef>
                <a:spcPct val="0"/>
              </a:spcBef>
            </a:pPr>
            <a:r>
              <a:rPr lang="en-US" sz="5500" spc="538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System Architecture</a:t>
            </a:r>
            <a:endParaRPr lang="en-US" sz="5500" spc="538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784755" y="-158737"/>
            <a:ext cx="7175452" cy="10591072"/>
          </a:xfrm>
          <a:custGeom>
            <a:avLst/>
            <a:gdLst/>
            <a:ahLst/>
            <a:cxnLst/>
            <a:rect l="l" t="t" r="r" b="b"/>
            <a:pathLst>
              <a:path w="7175452" h="10591072">
                <a:moveTo>
                  <a:pt x="0" y="0"/>
                </a:moveTo>
                <a:lnTo>
                  <a:pt x="7175451" y="0"/>
                </a:lnTo>
                <a:lnTo>
                  <a:pt x="7175451" y="10591073"/>
                </a:lnTo>
                <a:lnTo>
                  <a:pt x="0" y="10591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19338" y="4156989"/>
            <a:ext cx="14681062" cy="151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70"/>
              </a:lnSpc>
            </a:pPr>
            <a:r>
              <a:rPr lang="en-US" sz="9105" spc="892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Model Architecture </a:t>
            </a:r>
            <a:endParaRPr lang="en-US" sz="9105" spc="892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5732" y="5753657"/>
            <a:ext cx="17436535" cy="391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870" lvl="1" indent="-368935">
              <a:lnSpc>
                <a:spcPts val="4445"/>
              </a:lnSpc>
              <a:buFont typeface="Arial" panose="020B0604020202020204"/>
              <a:buChar char="•"/>
            </a:pPr>
            <a:r>
              <a:rPr lang="en-US" sz="3420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RVRT chops the video into small overlapping clips, processes each clip with the same Transformer block.</a:t>
            </a:r>
            <a:endParaRPr lang="en-US" sz="342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737870" lvl="1" indent="-368935">
              <a:lnSpc>
                <a:spcPts val="4445"/>
              </a:lnSpc>
              <a:buFont typeface="Arial" panose="020B0604020202020204"/>
              <a:buChar char="•"/>
            </a:pPr>
            <a:r>
              <a:rPr lang="en-US" sz="3420" dirty="0">
                <a:solidFill>
                  <a:srgbClr val="000000"/>
                </a:solidFill>
                <a:latin typeface="Open Sauce" panose="00000500000000000000"/>
                <a:sym typeface="Open Sauce" panose="00000500000000000000"/>
              </a:rPr>
              <a:t>Low Memory Use: By sharing the same Transformer weights on each clip and only keeping one clip’s activations in memory at a time.</a:t>
            </a:r>
            <a:endParaRPr lang="en-US" sz="3420" dirty="0">
              <a:solidFill>
                <a:srgbClr val="000000"/>
              </a:solidFill>
              <a:latin typeface="Open Sauce" panose="00000500000000000000"/>
              <a:sym typeface="Open Sauce" panose="00000500000000000000"/>
            </a:endParaRPr>
          </a:p>
          <a:p>
            <a:pPr marL="737870" lvl="1" indent="-368935">
              <a:lnSpc>
                <a:spcPts val="4445"/>
              </a:lnSpc>
              <a:buFont typeface="Arial" panose="020B0604020202020204"/>
              <a:buChar char="•"/>
            </a:pPr>
            <a:r>
              <a:rPr lang="en-US" sz="3420" dirty="0">
                <a:solidFill>
                  <a:srgbClr val="000000"/>
                </a:solidFill>
                <a:latin typeface="Open Sauce" panose="00000500000000000000"/>
                <a:sym typeface="Open Sauce" panose="00000500000000000000"/>
              </a:rPr>
              <a:t>Long‑Range Dependency: by passing learned features forward clip by clip.</a:t>
            </a:r>
            <a:endParaRPr lang="en-US" sz="3420" dirty="0">
              <a:solidFill>
                <a:srgbClr val="000000"/>
              </a:solidFill>
              <a:latin typeface="Open Sauce" panose="00000500000000000000"/>
              <a:sym typeface="Open Sauce" panose="00000500000000000000"/>
            </a:endParaRPr>
          </a:p>
          <a:p>
            <a:pPr marL="737870" lvl="1" indent="-368935">
              <a:lnSpc>
                <a:spcPts val="4445"/>
              </a:lnSpc>
              <a:buFont typeface="Arial" panose="020B0604020202020204"/>
              <a:buChar char="•"/>
            </a:pPr>
            <a:r>
              <a:rPr lang="en-US" sz="3420" dirty="0">
                <a:solidFill>
                  <a:srgbClr val="000000"/>
                </a:solidFill>
                <a:latin typeface="Open Sauce" panose="00000500000000000000"/>
                <a:sym typeface="Open Sauce" panose="00000500000000000000"/>
              </a:rPr>
              <a:t>Inserts a residual block (3× Conv3d + </a:t>
            </a:r>
            <a:r>
              <a:rPr lang="en-US" sz="3420" dirty="0" err="1">
                <a:solidFill>
                  <a:srgbClr val="000000"/>
                </a:solidFill>
                <a:latin typeface="Open Sauce" panose="00000500000000000000"/>
                <a:sym typeface="Open Sauce" panose="00000500000000000000"/>
              </a:rPr>
              <a:t>LeakyReLU</a:t>
            </a:r>
            <a:r>
              <a:rPr lang="en-US" sz="3420" dirty="0">
                <a:solidFill>
                  <a:srgbClr val="000000"/>
                </a:solidFill>
                <a:latin typeface="Open Sauce" panose="00000500000000000000"/>
                <a:sym typeface="Open Sauce" panose="00000500000000000000"/>
              </a:rPr>
              <a:t>) immediately before </a:t>
            </a:r>
            <a:r>
              <a:rPr lang="en-US" sz="3420" dirty="0" err="1">
                <a:solidFill>
                  <a:srgbClr val="000000"/>
                </a:solidFill>
                <a:latin typeface="Open Sauce" panose="00000500000000000000"/>
                <a:sym typeface="Open Sauce" panose="00000500000000000000"/>
              </a:rPr>
              <a:t>upsampling</a:t>
            </a:r>
            <a:r>
              <a:rPr lang="en-US" sz="3420" dirty="0">
                <a:solidFill>
                  <a:srgbClr val="000000"/>
                </a:solidFill>
                <a:latin typeface="Open Sauce" panose="00000500000000000000"/>
                <a:sym typeface="Open Sauce" panose="00000500000000000000"/>
              </a:rPr>
              <a:t>.</a:t>
            </a:r>
            <a:endParaRPr lang="en-US" sz="3420" dirty="0">
              <a:solidFill>
                <a:srgbClr val="000000"/>
              </a:solidFill>
              <a:latin typeface="Open Sauce" panose="00000500000000000000"/>
              <a:sym typeface="Open Sauce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864628" y="218725"/>
            <a:ext cx="5212613" cy="64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Video Model (RVRT)</a:t>
            </a:r>
            <a:endParaRPr lang="en-US" sz="4000" b="1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2247288" y="-3919920"/>
            <a:ext cx="9471048" cy="6753830"/>
            <a:chOff x="0" y="0"/>
            <a:chExt cx="891197" cy="6355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1197" cy="635515"/>
            </a:xfrm>
            <a:custGeom>
              <a:avLst/>
              <a:gdLst/>
              <a:ahLst/>
              <a:cxnLst/>
              <a:rect l="l" t="t" r="r" b="b"/>
              <a:pathLst>
                <a:path w="891197" h="635515">
                  <a:moveTo>
                    <a:pt x="445599" y="0"/>
                  </a:moveTo>
                  <a:cubicBezTo>
                    <a:pt x="199501" y="0"/>
                    <a:pt x="0" y="142265"/>
                    <a:pt x="0" y="317758"/>
                  </a:cubicBezTo>
                  <a:cubicBezTo>
                    <a:pt x="0" y="493250"/>
                    <a:pt x="199501" y="635515"/>
                    <a:pt x="445599" y="635515"/>
                  </a:cubicBezTo>
                  <a:cubicBezTo>
                    <a:pt x="691696" y="635515"/>
                    <a:pt x="891197" y="493250"/>
                    <a:pt x="891197" y="317758"/>
                  </a:cubicBezTo>
                  <a:cubicBezTo>
                    <a:pt x="891197" y="142265"/>
                    <a:pt x="691696" y="0"/>
                    <a:pt x="445599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3550" y="40530"/>
              <a:ext cx="724098" cy="535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3279" y="94900"/>
            <a:ext cx="7010481" cy="74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0"/>
              </a:lnSpc>
              <a:spcBef>
                <a:spcPct val="0"/>
              </a:spcBef>
            </a:pPr>
            <a:r>
              <a:rPr lang="en-US" sz="4500" spc="44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Model Architecture</a:t>
            </a:r>
            <a:endParaRPr lang="en-US" sz="4500" spc="44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pic>
        <p:nvPicPr>
          <p:cNvPr id="10" name="Picture 9" descr="A diagram of a graph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36557"/>
            <a:ext cx="18288000" cy="32200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5343" y="3384362"/>
            <a:ext cx="17437314" cy="4702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870" lvl="1" indent="-368935" algn="just">
              <a:lnSpc>
                <a:spcPts val="8545"/>
              </a:lnSpc>
              <a:buFont typeface="Arial" panose="020B0604020202020204"/>
              <a:buChar char="•"/>
            </a:pPr>
            <a:r>
              <a:rPr lang="en-US" sz="3420" spc="160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Decrease the GPU usage to the half by decrease the tile</a:t>
            </a:r>
            <a:endParaRPr lang="en-US" sz="3420" spc="16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737870" lvl="1" indent="-368935" algn="just">
              <a:lnSpc>
                <a:spcPts val="6390"/>
              </a:lnSpc>
              <a:buFont typeface="Arial" panose="020B0604020202020204"/>
              <a:buChar char="•"/>
            </a:pPr>
            <a:r>
              <a:rPr lang="en-US" sz="3420" spc="160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The “tile” size tells the computer to chop photo into smaller squares (tiles) and work on one square at a time.</a:t>
            </a:r>
            <a:endParaRPr lang="en-US" sz="3420" spc="16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737870" lvl="1" indent="-368935" algn="just">
              <a:lnSpc>
                <a:spcPts val="8545"/>
              </a:lnSpc>
              <a:buFont typeface="Arial" panose="020B0604020202020204"/>
              <a:buChar char="•"/>
            </a:pPr>
            <a:r>
              <a:rPr lang="en-US" sz="3420" spc="160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get a higher SSIM and PSNR cause of the residual block</a:t>
            </a:r>
            <a:endParaRPr lang="en-US" sz="3420" spc="16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737870" lvl="1" indent="-368935" algn="just">
              <a:lnSpc>
                <a:spcPts val="8545"/>
              </a:lnSpc>
              <a:buFont typeface="Arial" panose="020B0604020202020204"/>
              <a:buChar char="•"/>
            </a:pPr>
            <a:r>
              <a:rPr lang="en-US" sz="3420" spc="160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train on REDS dataset and test on Vid4</a:t>
            </a:r>
            <a:endParaRPr lang="en-US" sz="3420" spc="16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05800" y="249003"/>
            <a:ext cx="6280122" cy="618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Video Model (RVRT)</a:t>
            </a:r>
            <a:endParaRPr lang="en-US" sz="4000" b="1" dirty="0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2247288" y="-3919920"/>
            <a:ext cx="9471048" cy="6753830"/>
            <a:chOff x="0" y="0"/>
            <a:chExt cx="891197" cy="6355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1197" cy="635515"/>
            </a:xfrm>
            <a:custGeom>
              <a:avLst/>
              <a:gdLst/>
              <a:ahLst/>
              <a:cxnLst/>
              <a:rect l="l" t="t" r="r" b="b"/>
              <a:pathLst>
                <a:path w="891197" h="635515">
                  <a:moveTo>
                    <a:pt x="445599" y="0"/>
                  </a:moveTo>
                  <a:cubicBezTo>
                    <a:pt x="199501" y="0"/>
                    <a:pt x="0" y="142265"/>
                    <a:pt x="0" y="317758"/>
                  </a:cubicBezTo>
                  <a:cubicBezTo>
                    <a:pt x="0" y="493250"/>
                    <a:pt x="199501" y="635515"/>
                    <a:pt x="445599" y="635515"/>
                  </a:cubicBezTo>
                  <a:cubicBezTo>
                    <a:pt x="691696" y="635515"/>
                    <a:pt x="891197" y="493250"/>
                    <a:pt x="891197" y="317758"/>
                  </a:cubicBezTo>
                  <a:cubicBezTo>
                    <a:pt x="891197" y="142265"/>
                    <a:pt x="691696" y="0"/>
                    <a:pt x="445599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3550" y="40530"/>
              <a:ext cx="724098" cy="535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3279" y="94900"/>
            <a:ext cx="7010481" cy="74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0"/>
              </a:lnSpc>
              <a:spcBef>
                <a:spcPct val="0"/>
              </a:spcBef>
            </a:pPr>
            <a:r>
              <a:rPr lang="en-US" sz="4500" spc="44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Model Architecture</a:t>
            </a:r>
            <a:endParaRPr lang="en-US" sz="4500" spc="44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47288" y="-3919920"/>
            <a:ext cx="9471048" cy="6753830"/>
            <a:chOff x="0" y="0"/>
            <a:chExt cx="891197" cy="6355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197" cy="635515"/>
            </a:xfrm>
            <a:custGeom>
              <a:avLst/>
              <a:gdLst/>
              <a:ahLst/>
              <a:cxnLst/>
              <a:rect l="l" t="t" r="r" b="b"/>
              <a:pathLst>
                <a:path w="891197" h="635515">
                  <a:moveTo>
                    <a:pt x="445599" y="0"/>
                  </a:moveTo>
                  <a:cubicBezTo>
                    <a:pt x="199501" y="0"/>
                    <a:pt x="0" y="142265"/>
                    <a:pt x="0" y="317758"/>
                  </a:cubicBezTo>
                  <a:cubicBezTo>
                    <a:pt x="0" y="493250"/>
                    <a:pt x="199501" y="635515"/>
                    <a:pt x="445599" y="635515"/>
                  </a:cubicBezTo>
                  <a:cubicBezTo>
                    <a:pt x="691696" y="635515"/>
                    <a:pt x="891197" y="493250"/>
                    <a:pt x="891197" y="317758"/>
                  </a:cubicBezTo>
                  <a:cubicBezTo>
                    <a:pt x="891197" y="142265"/>
                    <a:pt x="691696" y="0"/>
                    <a:pt x="445599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3550" y="40530"/>
              <a:ext cx="724098" cy="535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3279" y="94900"/>
            <a:ext cx="7010481" cy="74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0"/>
              </a:lnSpc>
              <a:spcBef>
                <a:spcPct val="0"/>
              </a:spcBef>
            </a:pPr>
            <a:r>
              <a:rPr lang="en-US" sz="4500" spc="44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Model Architecture</a:t>
            </a:r>
            <a:endParaRPr lang="en-US" sz="4500" spc="44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065730" y="2507723"/>
            <a:ext cx="7839327" cy="5843601"/>
          </a:xfrm>
          <a:custGeom>
            <a:avLst/>
            <a:gdLst/>
            <a:ahLst/>
            <a:cxnLst/>
            <a:rect l="l" t="t" r="r" b="b"/>
            <a:pathLst>
              <a:path w="7839327" h="5843601">
                <a:moveTo>
                  <a:pt x="0" y="0"/>
                </a:moveTo>
                <a:lnTo>
                  <a:pt x="7839327" y="0"/>
                </a:lnTo>
                <a:lnTo>
                  <a:pt x="7839327" y="5843601"/>
                </a:lnTo>
                <a:lnTo>
                  <a:pt x="0" y="584360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05800" y="224550"/>
            <a:ext cx="6850371" cy="618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Audio Model (</a:t>
            </a:r>
            <a:r>
              <a:rPr lang="en-US" sz="4000" b="1" dirty="0" err="1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Demucs</a:t>
            </a:r>
            <a:r>
              <a:rPr lang="en-US" sz="4000" b="1" dirty="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)</a:t>
            </a:r>
            <a:endParaRPr lang="en-US" sz="4000" b="1" dirty="0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3279" y="3359360"/>
            <a:ext cx="11004476" cy="385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6265"/>
              </a:lnSpc>
              <a:buFont typeface="Arial" panose="020B0604020202020204"/>
              <a:buChar char="•"/>
            </a:pPr>
            <a:r>
              <a:rPr lang="en-US" sz="2700" spc="126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Encoder blocks (E1–E4): 1D Conv layers and </a:t>
            </a:r>
            <a:r>
              <a:rPr lang="en-US" sz="2700" spc="126" dirty="0" err="1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downsampling</a:t>
            </a:r>
            <a:endParaRPr lang="en-US" sz="2700" spc="126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just">
              <a:lnSpc>
                <a:spcPts val="6265"/>
              </a:lnSpc>
              <a:buFont typeface="Arial" panose="020B0604020202020204"/>
              <a:buChar char="•"/>
            </a:pPr>
            <a:r>
              <a:rPr lang="en-US" sz="2700" spc="126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Bottleneck: Bidirectional LSTM processing the compressed feature map</a:t>
            </a:r>
            <a:endParaRPr lang="en-US" sz="2700" spc="126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82930" lvl="1" indent="-291465" algn="just">
              <a:lnSpc>
                <a:spcPts val="6265"/>
              </a:lnSpc>
              <a:buFont typeface="Arial" panose="020B0604020202020204"/>
              <a:buChar char="•"/>
            </a:pPr>
            <a:r>
              <a:rPr lang="en-US" sz="2700" spc="126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Fine tuning using another Dataset </a:t>
            </a:r>
            <a:endParaRPr lang="en-US" sz="2700" spc="126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67950" y="3671679"/>
            <a:ext cx="14681062" cy="326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70"/>
              </a:lnSpc>
            </a:pPr>
            <a:r>
              <a:rPr lang="en-US" sz="9105" spc="892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DESCRIPTION OF DATASETS</a:t>
            </a:r>
            <a:endParaRPr lang="en-US" sz="9105" spc="892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278856" y="3509643"/>
          <a:ext cx="13730288" cy="4950951"/>
        </p:xfrm>
        <a:graphic>
          <a:graphicData uri="http://schemas.openxmlformats.org/drawingml/2006/table">
            <a:tbl>
              <a:tblPr/>
              <a:tblGrid>
                <a:gridCol w="3432572"/>
                <a:gridCol w="3432572"/>
                <a:gridCol w="3432572"/>
                <a:gridCol w="3432572"/>
              </a:tblGrid>
              <a:tr h="1650317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Resolution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Usage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</a:tr>
              <a:tr h="1650317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REDS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5"/>
                        </a:lnSpc>
                        <a:defRPr/>
                      </a:pPr>
                      <a:r>
                        <a:rPr lang="en-US" sz="2835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300 videos (30,000 frames)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5"/>
                        </a:lnSpc>
                        <a:defRPr/>
                      </a:pPr>
                      <a:r>
                        <a:rPr lang="en-US" sz="2835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high 1280 × 720</a:t>
                      </a:r>
                      <a:endParaRPr lang="en-US" sz="1100"/>
                    </a:p>
                    <a:p>
                      <a:pPr algn="ctr">
                        <a:lnSpc>
                          <a:spcPts val="3965"/>
                        </a:lnSpc>
                      </a:pPr>
                      <a:r>
                        <a:rPr lang="en-US" sz="2835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Low 320 x 180</a:t>
                      </a:r>
                      <a:endParaRPr lang="en-US" sz="2835">
                        <a:solidFill>
                          <a:srgbClr val="000000"/>
                        </a:solidFill>
                        <a:latin typeface="Arimo" panose="020B0604020202020204"/>
                        <a:ea typeface="Arimo" panose="020B0604020202020204"/>
                        <a:cs typeface="Arimo" panose="020B0604020202020204"/>
                        <a:sym typeface="Arimo" panose="020B0604020202020204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5"/>
                        </a:lnSpc>
                        <a:defRPr/>
                      </a:pPr>
                      <a:r>
                        <a:rPr lang="en-US" sz="2835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Training (40%) &amp; Testing(100%)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</a:tr>
              <a:tr h="1650317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 dirty="0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Vid4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uce" panose="00000500000000000000"/>
                          <a:ea typeface="Open Sauce" panose="00000500000000000000"/>
                          <a:cs typeface="Open Sauce" panose="00000500000000000000"/>
                          <a:sym typeface="Open Sauce" panose="00000500000000000000"/>
                        </a:rPr>
                        <a:t>4 videos (~200 frames)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5"/>
                        </a:lnSpc>
                        <a:defRPr/>
                      </a:pPr>
                      <a:r>
                        <a:rPr lang="en-US" sz="2835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720 × 480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5"/>
                        </a:lnSpc>
                        <a:defRPr/>
                      </a:pPr>
                      <a:r>
                        <a:rPr lang="en-US" sz="2835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Testing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7218" y="223559"/>
            <a:ext cx="6777014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Datasets</a:t>
            </a:r>
            <a:endParaRPr lang="en-US" sz="5000" spc="49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00525" y="1033183"/>
            <a:ext cx="10233157" cy="69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45"/>
              </a:lnSpc>
              <a:spcBef>
                <a:spcPct val="0"/>
              </a:spcBef>
            </a:pPr>
            <a:r>
              <a:rPr lang="en-US" sz="3800" spc="372">
                <a:solidFill>
                  <a:srgbClr val="07A0E6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Video Super-Resolution Datasets</a:t>
            </a:r>
            <a:endParaRPr lang="en-US" sz="3800" spc="372">
              <a:solidFill>
                <a:srgbClr val="07A0E6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278856" y="2318057"/>
          <a:ext cx="13730286" cy="7277448"/>
        </p:xfrm>
        <a:graphic>
          <a:graphicData uri="http://schemas.openxmlformats.org/drawingml/2006/table">
            <a:tbl>
              <a:tblPr/>
              <a:tblGrid>
                <a:gridCol w="4576762"/>
                <a:gridCol w="4576762"/>
                <a:gridCol w="4576762"/>
              </a:tblGrid>
              <a:tr h="2114904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Properties </a:t>
                      </a:r>
                      <a:endParaRPr lang="en-US" sz="1100"/>
                    </a:p>
                    <a:p>
                      <a:pPr algn="ctr">
                        <a:lnSpc>
                          <a:spcPts val="3960"/>
                        </a:lnSpc>
                      </a:pPr>
                      <a:r>
                        <a:rPr lang="en-US" sz="283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Size (Clean/Noisy)</a:t>
                      </a:r>
                      <a:endParaRPr lang="en-US" sz="2830" b="1">
                        <a:solidFill>
                          <a:srgbClr val="FFFBFB"/>
                        </a:solidFill>
                        <a:latin typeface="Open Sauce Bold" panose="00000800000000000000"/>
                        <a:ea typeface="Open Sauce Bold" panose="00000800000000000000"/>
                        <a:cs typeface="Open Sauce Bold" panose="00000800000000000000"/>
                        <a:sym typeface="Open Sauce Bold" panose="0000080000000000000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 dirty="0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Sample rate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</a:tr>
              <a:tr h="2573111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 dirty="0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Valentini-noise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Training (56 </a:t>
                      </a:r>
                      <a:r>
                        <a:rPr lang="en-US" sz="2830" dirty="0" err="1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spk</a:t>
                      </a:r>
                      <a:r>
                        <a:rPr lang="en-US" sz="2830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): 6.7 GB / 7.8 GB </a:t>
                      </a:r>
                      <a:endParaRPr lang="en-US" sz="1100" dirty="0"/>
                    </a:p>
                    <a:p>
                      <a:pPr algn="ctr">
                        <a:lnSpc>
                          <a:spcPts val="3960"/>
                        </a:lnSpc>
                      </a:pPr>
                      <a:r>
                        <a:rPr lang="en-US" sz="2830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Testing (2 </a:t>
                      </a:r>
                      <a:r>
                        <a:rPr lang="en-US" sz="2830" dirty="0" err="1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spk</a:t>
                      </a:r>
                      <a:r>
                        <a:rPr lang="en-US" sz="2830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): 147 MB / 162 MB </a:t>
                      </a:r>
                      <a:endParaRPr lang="en-US" sz="2830" dirty="0">
                        <a:solidFill>
                          <a:srgbClr val="000000"/>
                        </a:solidFill>
                        <a:latin typeface="Arimo" panose="020B0604020202020204"/>
                        <a:ea typeface="Arimo" panose="020B0604020202020204"/>
                        <a:cs typeface="Arimo" panose="020B0604020202020204"/>
                        <a:sym typeface="Arimo" panose="020B0604020202020204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16-44 kHz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</a:tr>
              <a:tr h="2589433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 dirty="0" err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VoiceBank</a:t>
                      </a:r>
                      <a:r>
                        <a:rPr lang="en-US" sz="2830" b="1" dirty="0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+</a:t>
                      </a:r>
                      <a:endParaRPr lang="en-US" sz="1100" dirty="0"/>
                    </a:p>
                    <a:p>
                      <a:pPr algn="ctr">
                        <a:lnSpc>
                          <a:spcPts val="3960"/>
                        </a:lnSpc>
                      </a:pPr>
                      <a:r>
                        <a:rPr lang="en-US" sz="2830" b="1" dirty="0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DEMAND</a:t>
                      </a:r>
                      <a:endParaRPr lang="en-US" sz="2830" b="1" dirty="0">
                        <a:solidFill>
                          <a:srgbClr val="FFFBFB"/>
                        </a:solidFill>
                        <a:latin typeface="Open Sauce Bold" panose="00000800000000000000"/>
                        <a:ea typeface="Open Sauce Bold" panose="00000800000000000000"/>
                        <a:cs typeface="Open Sauce Bold" panose="00000800000000000000"/>
                        <a:sym typeface="Open Sauce Bold" panose="0000080000000000000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Training (28 </a:t>
                      </a:r>
                      <a:r>
                        <a:rPr lang="en-US" sz="2830" dirty="0" err="1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spk</a:t>
                      </a:r>
                      <a:r>
                        <a:rPr lang="en-US" sz="2830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): 2.3 GB / 2.6 GB </a:t>
                      </a:r>
                      <a:endParaRPr lang="en-US" sz="1100" dirty="0"/>
                    </a:p>
                    <a:p>
                      <a:pPr algn="ctr">
                        <a:lnSpc>
                          <a:spcPts val="3960"/>
                        </a:lnSpc>
                      </a:pPr>
                      <a:r>
                        <a:rPr lang="en-US" sz="2830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Testing (2 </a:t>
                      </a:r>
                      <a:r>
                        <a:rPr lang="en-US" sz="2830" dirty="0" err="1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spk</a:t>
                      </a:r>
                      <a:r>
                        <a:rPr lang="en-US" sz="2830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): 158 MB / 172 MB </a:t>
                      </a:r>
                      <a:endParaRPr lang="en-US" sz="2830" dirty="0">
                        <a:solidFill>
                          <a:srgbClr val="000000"/>
                        </a:solidFill>
                        <a:latin typeface="Arimo" panose="020B0604020202020204"/>
                        <a:ea typeface="Arimo" panose="020B0604020202020204"/>
                        <a:cs typeface="Arimo" panose="020B0604020202020204"/>
                        <a:sym typeface="Arimo" panose="020B0604020202020204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48 kHz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7218" y="223559"/>
            <a:ext cx="6777014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Datasets</a:t>
            </a:r>
            <a:endParaRPr lang="en-US" sz="5000" spc="49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00525" y="1033183"/>
            <a:ext cx="10233157" cy="69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45"/>
              </a:lnSpc>
              <a:spcBef>
                <a:spcPct val="0"/>
              </a:spcBef>
            </a:pPr>
            <a:r>
              <a:rPr lang="en-US" sz="3800" spc="372">
                <a:solidFill>
                  <a:srgbClr val="07A0E6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Audio Noise Cancellation Datasets</a:t>
            </a:r>
            <a:endParaRPr lang="en-US" sz="3800" spc="372">
              <a:solidFill>
                <a:srgbClr val="07A0E6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67950" y="3671679"/>
            <a:ext cx="14681062" cy="326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70"/>
              </a:lnSpc>
            </a:pPr>
            <a:r>
              <a:rPr lang="en-US" sz="9105" spc="892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EXPERIMENTS &amp; RESULTS</a:t>
            </a:r>
            <a:endParaRPr lang="en-US" sz="9105" spc="892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738062" y="4298523"/>
            <a:ext cx="4610100" cy="2928907"/>
          </a:xfrm>
          <a:custGeom>
            <a:avLst/>
            <a:gdLst/>
            <a:ahLst/>
            <a:cxnLst/>
            <a:rect l="l" t="t" r="r" b="b"/>
            <a:pathLst>
              <a:path w="4610100" h="2928907">
                <a:moveTo>
                  <a:pt x="0" y="0"/>
                </a:moveTo>
                <a:lnTo>
                  <a:pt x="4610100" y="0"/>
                </a:lnTo>
                <a:lnTo>
                  <a:pt x="4610100" y="2928907"/>
                </a:lnTo>
                <a:lnTo>
                  <a:pt x="0" y="292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07001" y="3540154"/>
            <a:ext cx="2706695" cy="2696122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2793" r="223" b="-1279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BF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2295940" y="4280195"/>
            <a:ext cx="4608342" cy="2927790"/>
          </a:xfrm>
          <a:custGeom>
            <a:avLst/>
            <a:gdLst/>
            <a:ahLst/>
            <a:cxnLst/>
            <a:rect l="l" t="t" r="r" b="b"/>
            <a:pathLst>
              <a:path w="4608342" h="2927790">
                <a:moveTo>
                  <a:pt x="0" y="0"/>
                </a:moveTo>
                <a:lnTo>
                  <a:pt x="4608342" y="0"/>
                </a:lnTo>
                <a:lnTo>
                  <a:pt x="4608342" y="2927791"/>
                </a:lnTo>
                <a:lnTo>
                  <a:pt x="0" y="2927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5328506" y="4314953"/>
            <a:ext cx="4608342" cy="2927790"/>
          </a:xfrm>
          <a:custGeom>
            <a:avLst/>
            <a:gdLst/>
            <a:ahLst/>
            <a:cxnLst/>
            <a:rect l="l" t="t" r="r" b="b"/>
            <a:pathLst>
              <a:path w="4608342" h="2927790">
                <a:moveTo>
                  <a:pt x="0" y="0"/>
                </a:moveTo>
                <a:lnTo>
                  <a:pt x="4608341" y="0"/>
                </a:lnTo>
                <a:lnTo>
                  <a:pt x="4608341" y="2927790"/>
                </a:lnTo>
                <a:lnTo>
                  <a:pt x="0" y="2927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48038" y="3555146"/>
            <a:ext cx="2706695" cy="2696122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4699" r="-46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215473" y="3520389"/>
            <a:ext cx="2706695" cy="2696122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3889" t="-4732" r="-29179" b="-4940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8359524" y="4291267"/>
            <a:ext cx="4616824" cy="2933179"/>
          </a:xfrm>
          <a:custGeom>
            <a:avLst/>
            <a:gdLst/>
            <a:ahLst/>
            <a:cxnLst/>
            <a:rect l="l" t="t" r="r" b="b"/>
            <a:pathLst>
              <a:path w="4616824" h="2933179">
                <a:moveTo>
                  <a:pt x="0" y="0"/>
                </a:moveTo>
                <a:lnTo>
                  <a:pt x="4616824" y="0"/>
                </a:lnTo>
                <a:lnTo>
                  <a:pt x="4616824" y="2933179"/>
                </a:lnTo>
                <a:lnTo>
                  <a:pt x="0" y="2933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310482" y="3529914"/>
            <a:ext cx="2706695" cy="2696122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23393" r="223" b="-2339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-874585" y="925830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>
            <a:off x="11398704" y="4290041"/>
            <a:ext cx="4610100" cy="2928907"/>
          </a:xfrm>
          <a:custGeom>
            <a:avLst/>
            <a:gdLst/>
            <a:ahLst/>
            <a:cxnLst/>
            <a:rect l="l" t="t" r="r" b="b"/>
            <a:pathLst>
              <a:path w="4610100" h="2928907">
                <a:moveTo>
                  <a:pt x="0" y="0"/>
                </a:moveTo>
                <a:lnTo>
                  <a:pt x="4610100" y="0"/>
                </a:lnTo>
                <a:lnTo>
                  <a:pt x="4610100" y="2928907"/>
                </a:lnTo>
                <a:lnTo>
                  <a:pt x="0" y="292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2338911" y="3538182"/>
            <a:ext cx="2706695" cy="2696122"/>
            <a:chOff x="0" y="0"/>
            <a:chExt cx="6502400" cy="6477000"/>
          </a:xfrm>
        </p:grpSpPr>
        <p:sp>
          <p:nvSpPr>
            <p:cNvPr id="26" name="Freeform 2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21142" r="223" b="-2114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/>
          <p:cNvSpPr/>
          <p:nvPr/>
        </p:nvSpPr>
        <p:spPr>
          <a:xfrm rot="-5400000">
            <a:off x="14431160" y="4316499"/>
            <a:ext cx="4616824" cy="2933179"/>
          </a:xfrm>
          <a:custGeom>
            <a:avLst/>
            <a:gdLst/>
            <a:ahLst/>
            <a:cxnLst/>
            <a:rect l="l" t="t" r="r" b="b"/>
            <a:pathLst>
              <a:path w="4616824" h="2933179">
                <a:moveTo>
                  <a:pt x="0" y="0"/>
                </a:moveTo>
                <a:lnTo>
                  <a:pt x="4616824" y="0"/>
                </a:lnTo>
                <a:lnTo>
                  <a:pt x="4616824" y="2933179"/>
                </a:lnTo>
                <a:lnTo>
                  <a:pt x="0" y="2933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5382118" y="3555146"/>
            <a:ext cx="2706695" cy="2696122"/>
            <a:chOff x="0" y="0"/>
            <a:chExt cx="6502400" cy="6477000"/>
          </a:xfrm>
        </p:grpSpPr>
        <p:sp>
          <p:nvSpPr>
            <p:cNvPr id="30" name="Freeform 3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17681" r="223" b="-1768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Freeform 32"/>
          <p:cNvSpPr/>
          <p:nvPr/>
        </p:nvSpPr>
        <p:spPr>
          <a:xfrm>
            <a:off x="23644" y="379595"/>
            <a:ext cx="2689000" cy="2326911"/>
          </a:xfrm>
          <a:custGeom>
            <a:avLst/>
            <a:gdLst/>
            <a:ahLst/>
            <a:cxnLst/>
            <a:rect l="l" t="t" r="r" b="b"/>
            <a:pathLst>
              <a:path w="2689000" h="2326911">
                <a:moveTo>
                  <a:pt x="0" y="0"/>
                </a:moveTo>
                <a:lnTo>
                  <a:pt x="2689000" y="0"/>
                </a:lnTo>
                <a:lnTo>
                  <a:pt x="2689000" y="2326910"/>
                </a:lnTo>
                <a:lnTo>
                  <a:pt x="0" y="23269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88" b="-1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82512" y="6407725"/>
            <a:ext cx="27311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Mohamed Ahmed</a:t>
            </a:r>
            <a:endParaRPr lang="en-US" sz="3000" spc="150">
              <a:solidFill>
                <a:srgbClr val="FFFBFB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683133" y="6404711"/>
            <a:ext cx="183395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Seif Ahmed</a:t>
            </a:r>
            <a:endParaRPr lang="en-US" sz="3000" spc="150">
              <a:solidFill>
                <a:srgbClr val="FFFBFB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248038" y="6422718"/>
            <a:ext cx="27311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Abdallah Ashraf</a:t>
            </a:r>
            <a:endParaRPr lang="en-US" sz="3000" spc="150">
              <a:solidFill>
                <a:srgbClr val="FFFBFB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285992" y="6397485"/>
            <a:ext cx="27311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Abdelrahman Emad</a:t>
            </a:r>
            <a:endParaRPr lang="en-US" sz="3000" spc="150">
              <a:solidFill>
                <a:srgbClr val="FFFBFB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202347" y="1066800"/>
            <a:ext cx="7845600" cy="111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25"/>
              </a:lnSpc>
              <a:spcBef>
                <a:spcPct val="0"/>
              </a:spcBef>
            </a:pPr>
            <a:r>
              <a:rPr lang="en-US" sz="7600" spc="265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TEAM MEMBERS</a:t>
            </a:r>
            <a:endParaRPr lang="en-US" sz="7600" spc="265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314421" y="6404711"/>
            <a:ext cx="27311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Nour Eldin Mohamed</a:t>
            </a:r>
            <a:endParaRPr lang="en-US" sz="3000" spc="150">
              <a:solidFill>
                <a:srgbClr val="FFFBFB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5357628" y="6422718"/>
            <a:ext cx="27311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Seif Aldien Ahmed</a:t>
            </a:r>
            <a:endParaRPr lang="en-US" sz="3000" spc="150">
              <a:solidFill>
                <a:srgbClr val="FFFBFB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0198" y="5565006"/>
            <a:ext cx="17488868" cy="4721994"/>
          </a:xfrm>
          <a:custGeom>
            <a:avLst/>
            <a:gdLst/>
            <a:ahLst/>
            <a:cxnLst/>
            <a:rect l="l" t="t" r="r" b="b"/>
            <a:pathLst>
              <a:path w="17488868" h="4721994">
                <a:moveTo>
                  <a:pt x="0" y="0"/>
                </a:moveTo>
                <a:lnTo>
                  <a:pt x="17488868" y="0"/>
                </a:lnTo>
                <a:lnTo>
                  <a:pt x="17488868" y="4721994"/>
                </a:lnTo>
                <a:lnTo>
                  <a:pt x="0" y="472199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0198" y="-92482"/>
            <a:ext cx="6777014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Experiments </a:t>
            </a:r>
            <a:endParaRPr lang="en-US" sz="5000" spc="49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815131"/>
            <a:ext cx="17899066" cy="4899869"/>
          </a:xfrm>
          <a:custGeom>
            <a:avLst/>
            <a:gdLst/>
            <a:ahLst/>
            <a:cxnLst/>
            <a:rect l="l" t="t" r="r" b="b"/>
            <a:pathLst>
              <a:path w="17899066" h="4899869">
                <a:moveTo>
                  <a:pt x="0" y="0"/>
                </a:moveTo>
                <a:lnTo>
                  <a:pt x="17899066" y="0"/>
                </a:lnTo>
                <a:lnTo>
                  <a:pt x="17899066" y="4899869"/>
                </a:lnTo>
                <a:lnTo>
                  <a:pt x="0" y="4899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474574"/>
            <a:ext cx="7619949" cy="4286222"/>
          </a:xfrm>
          <a:custGeom>
            <a:avLst/>
            <a:gdLst/>
            <a:ahLst/>
            <a:cxnLst/>
            <a:rect l="l" t="t" r="r" b="b"/>
            <a:pathLst>
              <a:path w="7619949" h="4286222">
                <a:moveTo>
                  <a:pt x="0" y="0"/>
                </a:moveTo>
                <a:lnTo>
                  <a:pt x="7619949" y="0"/>
                </a:lnTo>
                <a:lnTo>
                  <a:pt x="7619949" y="4286222"/>
                </a:lnTo>
                <a:lnTo>
                  <a:pt x="0" y="428622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280893" y="9258300"/>
            <a:ext cx="8483329" cy="1070814"/>
          </a:xfrm>
          <a:prstGeom prst="line">
            <a:avLst/>
          </a:prstGeom>
          <a:ln w="38100" cap="flat">
            <a:solidFill>
              <a:srgbClr val="07A0E6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416597" y="5578797"/>
            <a:ext cx="8241109" cy="2207425"/>
          </a:xfrm>
          <a:prstGeom prst="line">
            <a:avLst/>
          </a:prstGeom>
          <a:ln w="38100" cap="flat">
            <a:solidFill>
              <a:srgbClr val="07A0E6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918226" y="2352678"/>
            <a:ext cx="1687095" cy="535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Before</a:t>
            </a:r>
            <a:endParaRPr lang="en-US" sz="3500" b="1" dirty="0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01525" y="7269280"/>
            <a:ext cx="11259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After</a:t>
            </a:r>
            <a:endParaRPr lang="en-US" sz="3500" b="1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657707" y="459968"/>
            <a:ext cx="8630293" cy="4852386"/>
          </a:xfrm>
          <a:custGeom>
            <a:avLst/>
            <a:gdLst/>
            <a:ahLst/>
            <a:cxnLst/>
            <a:rect l="l" t="t" r="r" b="b"/>
            <a:pathLst>
              <a:path w="8630293" h="4852386">
                <a:moveTo>
                  <a:pt x="0" y="0"/>
                </a:moveTo>
                <a:lnTo>
                  <a:pt x="8630293" y="0"/>
                </a:lnTo>
                <a:lnTo>
                  <a:pt x="8630293" y="4852386"/>
                </a:lnTo>
                <a:lnTo>
                  <a:pt x="0" y="485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732" r="-157121" b="-175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657707" y="5474574"/>
            <a:ext cx="8630293" cy="4854540"/>
          </a:xfrm>
          <a:custGeom>
            <a:avLst/>
            <a:gdLst/>
            <a:ahLst/>
            <a:cxnLst/>
            <a:rect l="l" t="t" r="r" b="b"/>
            <a:pathLst>
              <a:path w="8630293" h="4854540">
                <a:moveTo>
                  <a:pt x="0" y="0"/>
                </a:moveTo>
                <a:lnTo>
                  <a:pt x="8630293" y="0"/>
                </a:lnTo>
                <a:lnTo>
                  <a:pt x="8630293" y="4854540"/>
                </a:lnTo>
                <a:lnTo>
                  <a:pt x="0" y="48545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303" t="-147050" r="-164548" b="-188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989244" y="31064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0198" y="-92482"/>
            <a:ext cx="6777014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Experiments </a:t>
            </a:r>
            <a:endParaRPr lang="en-US" sz="5000" spc="49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0626" y="734895"/>
            <a:ext cx="7619949" cy="4302532"/>
          </a:xfrm>
          <a:custGeom>
            <a:avLst/>
            <a:gdLst/>
            <a:ahLst/>
            <a:cxnLst/>
            <a:rect l="l" t="t" r="r" b="b"/>
            <a:pathLst>
              <a:path w="7619949" h="4302532">
                <a:moveTo>
                  <a:pt x="0" y="0"/>
                </a:moveTo>
                <a:lnTo>
                  <a:pt x="7619950" y="0"/>
                </a:lnTo>
                <a:lnTo>
                  <a:pt x="7619950" y="4302532"/>
                </a:lnTo>
                <a:lnTo>
                  <a:pt x="0" y="430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V="1">
            <a:off x="1315663" y="516346"/>
            <a:ext cx="8342044" cy="2585094"/>
          </a:xfrm>
          <a:prstGeom prst="line">
            <a:avLst/>
          </a:prstGeom>
          <a:ln w="38100" cap="flat">
            <a:solidFill>
              <a:srgbClr val="07A0E6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315663" y="4583408"/>
            <a:ext cx="8342044" cy="698650"/>
          </a:xfrm>
          <a:prstGeom prst="line">
            <a:avLst/>
          </a:prstGeom>
          <a:ln w="38100" cap="flat">
            <a:solidFill>
              <a:srgbClr val="07A0E6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50626" y="3011361"/>
            <a:ext cx="1365971" cy="1572048"/>
            <a:chOff x="0" y="0"/>
            <a:chExt cx="359762" cy="4140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9762" cy="414037"/>
            </a:xfrm>
            <a:custGeom>
              <a:avLst/>
              <a:gdLst/>
              <a:ahLst/>
              <a:cxnLst/>
              <a:rect l="l" t="t" r="r" b="b"/>
              <a:pathLst>
                <a:path w="359762" h="414037">
                  <a:moveTo>
                    <a:pt x="0" y="0"/>
                  </a:moveTo>
                  <a:lnTo>
                    <a:pt x="359762" y="0"/>
                  </a:lnTo>
                  <a:lnTo>
                    <a:pt x="359762" y="414037"/>
                  </a:lnTo>
                  <a:lnTo>
                    <a:pt x="0" y="41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7A0E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59762" cy="433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090" y="7686252"/>
            <a:ext cx="1365971" cy="1572048"/>
            <a:chOff x="0" y="0"/>
            <a:chExt cx="359762" cy="4140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9762" cy="414037"/>
            </a:xfrm>
            <a:custGeom>
              <a:avLst/>
              <a:gdLst/>
              <a:ahLst/>
              <a:cxnLst/>
              <a:rect l="l" t="t" r="r" b="b"/>
              <a:pathLst>
                <a:path w="359762" h="414037">
                  <a:moveTo>
                    <a:pt x="0" y="0"/>
                  </a:moveTo>
                  <a:lnTo>
                    <a:pt x="359762" y="0"/>
                  </a:lnTo>
                  <a:lnTo>
                    <a:pt x="359762" y="414037"/>
                  </a:lnTo>
                  <a:lnTo>
                    <a:pt x="0" y="41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7A0E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359762" cy="433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64576" y="840968"/>
            <a:ext cx="8923424" cy="7138739"/>
          </a:xfrm>
          <a:custGeom>
            <a:avLst/>
            <a:gdLst/>
            <a:ahLst/>
            <a:cxnLst/>
            <a:rect l="l" t="t" r="r" b="b"/>
            <a:pathLst>
              <a:path w="8923424" h="7138739">
                <a:moveTo>
                  <a:pt x="0" y="0"/>
                </a:moveTo>
                <a:lnTo>
                  <a:pt x="8923424" y="0"/>
                </a:lnTo>
                <a:lnTo>
                  <a:pt x="8923424" y="7138739"/>
                </a:lnTo>
                <a:lnTo>
                  <a:pt x="0" y="713873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21127" y="8886190"/>
            <a:ext cx="1793873" cy="535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Before</a:t>
            </a:r>
            <a:endParaRPr lang="en-US" sz="3500" b="1" dirty="0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497199" y="8886190"/>
            <a:ext cx="11259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After</a:t>
            </a:r>
            <a:endParaRPr lang="en-US" sz="3500" b="1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840968"/>
            <a:ext cx="8923424" cy="7138739"/>
          </a:xfrm>
          <a:custGeom>
            <a:avLst/>
            <a:gdLst/>
            <a:ahLst/>
            <a:cxnLst/>
            <a:rect l="l" t="t" r="r" b="b"/>
            <a:pathLst>
              <a:path w="8923424" h="7138739">
                <a:moveTo>
                  <a:pt x="0" y="0"/>
                </a:moveTo>
                <a:lnTo>
                  <a:pt x="8923424" y="0"/>
                </a:lnTo>
                <a:lnTo>
                  <a:pt x="8923424" y="7138739"/>
                </a:lnTo>
                <a:lnTo>
                  <a:pt x="0" y="713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10198" y="-92482"/>
            <a:ext cx="6777014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Experiments </a:t>
            </a:r>
            <a:endParaRPr lang="en-US" sz="5000" spc="49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85" y="5538604"/>
            <a:ext cx="5739565" cy="4591652"/>
          </a:xfrm>
          <a:custGeom>
            <a:avLst/>
            <a:gdLst/>
            <a:ahLst/>
            <a:cxnLst/>
            <a:rect l="l" t="t" r="r" b="b"/>
            <a:pathLst>
              <a:path w="5739565" h="4591652">
                <a:moveTo>
                  <a:pt x="0" y="0"/>
                </a:moveTo>
                <a:lnTo>
                  <a:pt x="5739565" y="0"/>
                </a:lnTo>
                <a:lnTo>
                  <a:pt x="5739565" y="4591652"/>
                </a:lnTo>
                <a:lnTo>
                  <a:pt x="0" y="459165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462710" y="288237"/>
            <a:ext cx="5915165" cy="4732132"/>
          </a:xfrm>
          <a:custGeom>
            <a:avLst/>
            <a:gdLst/>
            <a:ahLst/>
            <a:cxnLst/>
            <a:rect l="l" t="t" r="r" b="b"/>
            <a:pathLst>
              <a:path w="5915165" h="4732132">
                <a:moveTo>
                  <a:pt x="0" y="0"/>
                </a:moveTo>
                <a:lnTo>
                  <a:pt x="5915165" y="0"/>
                </a:lnTo>
                <a:lnTo>
                  <a:pt x="5915165" y="4732132"/>
                </a:lnTo>
                <a:lnTo>
                  <a:pt x="0" y="4732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03" t="-41026" r="-76996" b="-588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462710" y="5360736"/>
            <a:ext cx="5915165" cy="4732132"/>
          </a:xfrm>
          <a:custGeom>
            <a:avLst/>
            <a:gdLst/>
            <a:ahLst/>
            <a:cxnLst/>
            <a:rect l="l" t="t" r="r" b="b"/>
            <a:pathLst>
              <a:path w="5915165" h="4732132">
                <a:moveTo>
                  <a:pt x="0" y="0"/>
                </a:moveTo>
                <a:lnTo>
                  <a:pt x="5915165" y="0"/>
                </a:lnTo>
                <a:lnTo>
                  <a:pt x="5915165" y="4732131"/>
                </a:lnTo>
                <a:lnTo>
                  <a:pt x="0" y="47321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3011" t="-41967" r="-62703" b="-43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2233384" y="8467106"/>
            <a:ext cx="8291325" cy="1625761"/>
          </a:xfrm>
          <a:prstGeom prst="line">
            <a:avLst/>
          </a:prstGeom>
          <a:ln w="38100" cap="flat">
            <a:solidFill>
              <a:srgbClr val="07A0E6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2233384" y="5427128"/>
            <a:ext cx="8229326" cy="1676823"/>
          </a:xfrm>
          <a:prstGeom prst="line">
            <a:avLst/>
          </a:prstGeom>
          <a:ln w="38100" cap="flat">
            <a:solidFill>
              <a:srgbClr val="07A0E6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17114" y="-4573831"/>
            <a:ext cx="8637895" cy="7491660"/>
            <a:chOff x="0" y="0"/>
            <a:chExt cx="812800" cy="704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0223" y="-90184"/>
            <a:ext cx="6777014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Experiments </a:t>
            </a:r>
            <a:endParaRPr lang="en-US" sz="5000" spc="49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823601"/>
            <a:ext cx="5671418" cy="4537134"/>
          </a:xfrm>
          <a:custGeom>
            <a:avLst/>
            <a:gdLst/>
            <a:ahLst/>
            <a:cxnLst/>
            <a:rect l="l" t="t" r="r" b="b"/>
            <a:pathLst>
              <a:path w="5671418" h="4537134">
                <a:moveTo>
                  <a:pt x="0" y="0"/>
                </a:moveTo>
                <a:lnTo>
                  <a:pt x="5671418" y="0"/>
                </a:lnTo>
                <a:lnTo>
                  <a:pt x="5671418" y="4537135"/>
                </a:lnTo>
                <a:lnTo>
                  <a:pt x="0" y="453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2239861" y="373670"/>
            <a:ext cx="8222849" cy="2048959"/>
          </a:xfrm>
          <a:prstGeom prst="line">
            <a:avLst/>
          </a:prstGeom>
          <a:ln w="38100" cap="flat">
            <a:solidFill>
              <a:srgbClr val="07A0E6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2233384" y="3843405"/>
            <a:ext cx="8291325" cy="1176964"/>
          </a:xfrm>
          <a:prstGeom prst="line">
            <a:avLst/>
          </a:prstGeom>
          <a:ln w="38100" cap="flat">
            <a:solidFill>
              <a:srgbClr val="07A0E6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66607" y="2338691"/>
            <a:ext cx="1365971" cy="1572048"/>
            <a:chOff x="0" y="0"/>
            <a:chExt cx="359762" cy="4140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9762" cy="414037"/>
            </a:xfrm>
            <a:custGeom>
              <a:avLst/>
              <a:gdLst/>
              <a:ahLst/>
              <a:cxnLst/>
              <a:rect l="l" t="t" r="r" b="b"/>
              <a:pathLst>
                <a:path w="359762" h="414037">
                  <a:moveTo>
                    <a:pt x="0" y="0"/>
                  </a:moveTo>
                  <a:lnTo>
                    <a:pt x="359762" y="0"/>
                  </a:lnTo>
                  <a:lnTo>
                    <a:pt x="359762" y="414037"/>
                  </a:lnTo>
                  <a:lnTo>
                    <a:pt x="0" y="41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7A0E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59762" cy="433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320780" y="2352678"/>
            <a:ext cx="1747020" cy="535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Before</a:t>
            </a:r>
            <a:endParaRPr lang="en-US" sz="3500" b="1" dirty="0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557745" y="7269280"/>
            <a:ext cx="11259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After</a:t>
            </a:r>
            <a:endParaRPr lang="en-US" sz="3500" b="1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66607" y="7048407"/>
            <a:ext cx="1365971" cy="1572048"/>
            <a:chOff x="0" y="0"/>
            <a:chExt cx="359762" cy="4140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9762" cy="414037"/>
            </a:xfrm>
            <a:custGeom>
              <a:avLst/>
              <a:gdLst/>
              <a:ahLst/>
              <a:cxnLst/>
              <a:rect l="l" t="t" r="r" b="b"/>
              <a:pathLst>
                <a:path w="359762" h="414037">
                  <a:moveTo>
                    <a:pt x="0" y="0"/>
                  </a:moveTo>
                  <a:lnTo>
                    <a:pt x="359762" y="0"/>
                  </a:lnTo>
                  <a:lnTo>
                    <a:pt x="359762" y="414037"/>
                  </a:lnTo>
                  <a:lnTo>
                    <a:pt x="0" y="41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7A0E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359762" cy="433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-1317114" y="-4573831"/>
            <a:ext cx="8637895" cy="7491660"/>
            <a:chOff x="0" y="0"/>
            <a:chExt cx="812800" cy="704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0223" y="-90184"/>
            <a:ext cx="6777014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Experiments </a:t>
            </a:r>
            <a:endParaRPr lang="en-US" sz="5000" spc="49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78613" y="9258300"/>
            <a:ext cx="1823220" cy="535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Before</a:t>
            </a:r>
            <a:endParaRPr lang="en-US" sz="3500" b="1" dirty="0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935200" y="9334500"/>
            <a:ext cx="11259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After</a:t>
            </a:r>
            <a:endParaRPr lang="en-US" sz="3500" b="1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pic>
        <p:nvPicPr>
          <p:cNvPr id="25" name="Picture 24" descr="A camels in front of pyramids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273799"/>
            <a:ext cx="8214178" cy="5462428"/>
          </a:xfrm>
          <a:prstGeom prst="rect">
            <a:avLst/>
          </a:prstGeom>
        </p:spPr>
      </p:pic>
      <p:pic>
        <p:nvPicPr>
          <p:cNvPr id="43" name="Picture 42" descr="A group of pyramids in the desert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2" y="3278362"/>
            <a:ext cx="8214178" cy="545330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775" y="1473470"/>
            <a:ext cx="17896160" cy="7784830"/>
          </a:xfrm>
          <a:custGeom>
            <a:avLst/>
            <a:gdLst/>
            <a:ahLst/>
            <a:cxnLst/>
            <a:rect l="l" t="t" r="r" b="b"/>
            <a:pathLst>
              <a:path w="17896160" h="7784830">
                <a:moveTo>
                  <a:pt x="0" y="0"/>
                </a:moveTo>
                <a:lnTo>
                  <a:pt x="17896160" y="0"/>
                </a:lnTo>
                <a:lnTo>
                  <a:pt x="17896160" y="7784830"/>
                </a:lnTo>
                <a:lnTo>
                  <a:pt x="0" y="778483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48200" y="136524"/>
            <a:ext cx="7696200" cy="845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5500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Evaluation Metrics</a:t>
            </a:r>
            <a:endParaRPr lang="en-US" sz="550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1612831"/>
          <a:ext cx="15908228" cy="8238590"/>
        </p:xfrm>
        <a:graphic>
          <a:graphicData uri="http://schemas.openxmlformats.org/drawingml/2006/table">
            <a:tbl>
              <a:tblPr/>
              <a:tblGrid>
                <a:gridCol w="3552105"/>
                <a:gridCol w="2811186"/>
                <a:gridCol w="3181646"/>
                <a:gridCol w="3540101"/>
                <a:gridCol w="2823190"/>
              </a:tblGrid>
              <a:tr h="2501987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Architecture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 dirty="0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Avg. PSNR (dB)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SSIM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PSNR_Y (dB)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SSIM_Y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</a:tr>
              <a:tr h="2871797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Our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31.76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0.8881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33.14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0.9006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</a:tr>
              <a:tr h="2864806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Baseline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29.91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0.8398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31.26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0.8562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93293" y="-87550"/>
            <a:ext cx="6777014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Results</a:t>
            </a:r>
            <a:endParaRPr lang="en-US" sz="5000" spc="49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72795" y="299619"/>
            <a:ext cx="10769747" cy="845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5500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Our Video Model vs. Baseline</a:t>
            </a:r>
            <a:endParaRPr lang="en-US" sz="550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1172" y="3378217"/>
            <a:ext cx="9068266" cy="3901463"/>
          </a:xfrm>
          <a:custGeom>
            <a:avLst/>
            <a:gdLst/>
            <a:ahLst/>
            <a:cxnLst/>
            <a:rect l="l" t="t" r="r" b="b"/>
            <a:pathLst>
              <a:path w="9068266" h="3901463">
                <a:moveTo>
                  <a:pt x="0" y="0"/>
                </a:moveTo>
                <a:lnTo>
                  <a:pt x="9068266" y="0"/>
                </a:lnTo>
                <a:lnTo>
                  <a:pt x="9068266" y="3901463"/>
                </a:lnTo>
                <a:lnTo>
                  <a:pt x="0" y="390146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943844" y="183660"/>
            <a:ext cx="7305556" cy="845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5500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Audio Before</a:t>
            </a:r>
            <a:endParaRPr lang="en-US" sz="550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0198" y="-92482"/>
            <a:ext cx="3530894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Results</a:t>
            </a:r>
            <a:endParaRPr lang="en-US" sz="5000" spc="49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pic>
        <p:nvPicPr>
          <p:cNvPr id="10" name="noise_audio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15800" y="3695700"/>
            <a:ext cx="3313832" cy="3313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1172" y="3378217"/>
            <a:ext cx="9068266" cy="3901463"/>
          </a:xfrm>
          <a:custGeom>
            <a:avLst/>
            <a:gdLst/>
            <a:ahLst/>
            <a:cxnLst/>
            <a:rect l="l" t="t" r="r" b="b"/>
            <a:pathLst>
              <a:path w="9068266" h="3901463">
                <a:moveTo>
                  <a:pt x="0" y="0"/>
                </a:moveTo>
                <a:lnTo>
                  <a:pt x="9068266" y="0"/>
                </a:lnTo>
                <a:lnTo>
                  <a:pt x="9068266" y="3901463"/>
                </a:lnTo>
                <a:lnTo>
                  <a:pt x="0" y="390146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255370" y="136525"/>
            <a:ext cx="6308229" cy="845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Audio After</a:t>
            </a:r>
            <a:endParaRPr lang="en-US" sz="55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0198" y="-92482"/>
            <a:ext cx="3530894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Results</a:t>
            </a:r>
            <a:endParaRPr lang="en-US" sz="5000" spc="49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pic>
        <p:nvPicPr>
          <p:cNvPr id="10" name="clear_audio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15800" y="3673806"/>
            <a:ext cx="33528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259806" y="3509643"/>
          <a:ext cx="13730286" cy="4950951"/>
        </p:xfrm>
        <a:graphic>
          <a:graphicData uri="http://schemas.openxmlformats.org/drawingml/2006/table">
            <a:tbl>
              <a:tblPr/>
              <a:tblGrid>
                <a:gridCol w="4576762"/>
                <a:gridCol w="4576762"/>
                <a:gridCol w="4576762"/>
              </a:tblGrid>
              <a:tr h="1650317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 dirty="0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dirty="0">
                          <a:solidFill>
                            <a:srgbClr val="FFFBFB"/>
                          </a:solidFill>
                          <a:latin typeface="Open Sauce Bold" panose="00000800000000000000" charset="0"/>
                          <a:ea typeface="Open Sauce" panose="00000500000000000000"/>
                          <a:cs typeface="Open Sauce" panose="00000500000000000000"/>
                          <a:sym typeface="Open Sauce" panose="00000500000000000000"/>
                        </a:rPr>
                        <a:t>PESQ</a:t>
                      </a:r>
                      <a:r>
                        <a:rPr lang="en-US" sz="2830" dirty="0">
                          <a:solidFill>
                            <a:srgbClr val="FFFBFB"/>
                          </a:solidFill>
                          <a:latin typeface="Open Sauce" panose="00000500000000000000"/>
                          <a:ea typeface="Open Sauce" panose="00000500000000000000"/>
                          <a:cs typeface="Open Sauce" panose="00000500000000000000"/>
                          <a:sym typeface="Open Sauce" panose="00000500000000000000"/>
                        </a:rPr>
                        <a:t>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Usage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</a:tr>
              <a:tr h="1650317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 dirty="0">
                          <a:solidFill>
                            <a:srgbClr val="FFFBFB"/>
                          </a:solidFill>
                          <a:latin typeface="Open Sauce" panose="00000500000000000000" charset="0"/>
                          <a:ea typeface="Open Sauce" panose="00000500000000000000"/>
                          <a:cs typeface="Open Sauce" panose="00000500000000000000"/>
                          <a:sym typeface="Open Sauce" panose="00000500000000000000"/>
                        </a:rPr>
                        <a:t>Valentini-noise</a:t>
                      </a:r>
                      <a:endParaRPr lang="en-US" sz="1100" b="1" dirty="0">
                        <a:latin typeface="Open Sauce" panose="00000500000000000000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5"/>
                        </a:lnSpc>
                        <a:defRPr/>
                      </a:pPr>
                      <a:r>
                        <a:rPr lang="en-US" sz="2835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3.15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5"/>
                        </a:lnSpc>
                        <a:defRPr/>
                      </a:pPr>
                      <a:r>
                        <a:rPr lang="en-US" sz="2835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Training &amp; Testing</a:t>
                      </a:r>
                      <a:endParaRPr lang="en-US" sz="2835" dirty="0">
                        <a:solidFill>
                          <a:srgbClr val="000000"/>
                        </a:solidFill>
                        <a:latin typeface="Arimo" panose="020B0604020202020204"/>
                        <a:ea typeface="Arimo" panose="020B0604020202020204"/>
                        <a:cs typeface="Arimo" panose="020B0604020202020204"/>
                        <a:sym typeface="Arimo" panose="020B0604020202020204"/>
                      </a:endParaRPr>
                    </a:p>
                    <a:p>
                      <a:pPr algn="ctr">
                        <a:lnSpc>
                          <a:spcPts val="3965"/>
                        </a:lnSpc>
                        <a:defRPr/>
                      </a:pPr>
                      <a:r>
                        <a:rPr lang="en-US" sz="2835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(100%)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</a:tr>
              <a:tr h="1650317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2830" b="1" dirty="0" err="1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VoiceBank</a:t>
                      </a:r>
                      <a:r>
                        <a:rPr lang="en-US" sz="2830" b="1" dirty="0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+</a:t>
                      </a:r>
                      <a:endParaRPr lang="en-US" sz="1100" dirty="0"/>
                    </a:p>
                    <a:p>
                      <a:pPr algn="ctr">
                        <a:lnSpc>
                          <a:spcPts val="3960"/>
                        </a:lnSpc>
                      </a:pPr>
                      <a:r>
                        <a:rPr lang="en-US" sz="2830" b="1" dirty="0">
                          <a:solidFill>
                            <a:srgbClr val="FFFBFB"/>
                          </a:solidFill>
                          <a:latin typeface="Open Sauce Bold" panose="00000800000000000000"/>
                          <a:ea typeface="Open Sauce Bold" panose="00000800000000000000"/>
                          <a:cs typeface="Open Sauce Bold" panose="00000800000000000000"/>
                          <a:sym typeface="Open Sauce Bold" panose="00000800000000000000"/>
                        </a:rPr>
                        <a:t>DEMAND</a:t>
                      </a:r>
                      <a:endParaRPr lang="en-US" sz="2830" b="1" dirty="0">
                        <a:solidFill>
                          <a:srgbClr val="FFFBFB"/>
                        </a:solidFill>
                        <a:latin typeface="Open Sauce Bold" panose="00000800000000000000"/>
                        <a:ea typeface="Open Sauce Bold" panose="00000800000000000000"/>
                        <a:cs typeface="Open Sauce Bold" panose="00000800000000000000"/>
                        <a:sym typeface="Open Sauce Bold" panose="0000080000000000000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uce" panose="00000500000000000000"/>
                          <a:ea typeface="Open Sauce" panose="00000500000000000000"/>
                          <a:cs typeface="Open Sauce" panose="00000500000000000000"/>
                          <a:sym typeface="Open Sauce" panose="00000500000000000000"/>
                        </a:rPr>
                        <a:t>2.91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5"/>
                        </a:lnSpc>
                        <a:defRPr/>
                      </a:pPr>
                      <a:r>
                        <a:rPr lang="en-US" sz="2835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Training &amp;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mo" panose="020B0604020202020204"/>
                        </a:rPr>
                        <a:t> </a:t>
                      </a:r>
                      <a:r>
                        <a:rPr lang="en-US" sz="2835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Testing</a:t>
                      </a:r>
                      <a:endParaRPr lang="en-US" sz="2835" dirty="0">
                        <a:solidFill>
                          <a:srgbClr val="000000"/>
                        </a:solidFill>
                        <a:latin typeface="Arimo" panose="020B0604020202020204"/>
                        <a:ea typeface="Arimo" panose="020B0604020202020204"/>
                        <a:cs typeface="Arimo" panose="020B0604020202020204"/>
                        <a:sym typeface="Arimo" panose="020B0604020202020204"/>
                      </a:endParaRPr>
                    </a:p>
                    <a:p>
                      <a:pPr algn="ctr">
                        <a:lnSpc>
                          <a:spcPts val="3965"/>
                        </a:lnSpc>
                        <a:defRPr/>
                      </a:pPr>
                      <a:r>
                        <a:rPr lang="en-US" sz="2835" dirty="0">
                          <a:solidFill>
                            <a:srgbClr val="000000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(100%)</a:t>
                      </a:r>
                      <a:endParaRPr lang="en-US" sz="2835" dirty="0">
                        <a:solidFill>
                          <a:srgbClr val="000000"/>
                        </a:solidFill>
                        <a:latin typeface="Arimo" panose="020B0604020202020204"/>
                        <a:ea typeface="Arimo" panose="020B0604020202020204"/>
                        <a:cs typeface="Arimo" panose="020B0604020202020204"/>
                        <a:sym typeface="Arimo" panose="020B0604020202020204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DFA"/>
                    </a:solidFill>
                  </a:tcPr>
                </a:tc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404483" y="-92482"/>
            <a:ext cx="6777014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Results</a:t>
            </a:r>
            <a:endParaRPr lang="en-US" sz="5000" spc="49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84003" y="554037"/>
            <a:ext cx="10684797" cy="845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5500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Our Audio Model</a:t>
            </a:r>
            <a:endParaRPr lang="en-US" sz="550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5882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880807" y="3200738"/>
            <a:ext cx="10756200" cy="108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7600">
                <a:solidFill>
                  <a:srgbClr val="07A0E6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SUPERVISORS</a:t>
            </a:r>
            <a:endParaRPr lang="en-US" sz="7600">
              <a:solidFill>
                <a:srgbClr val="07A0E6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80807" y="4617945"/>
            <a:ext cx="7980045" cy="279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5"/>
              </a:lnSpc>
            </a:pPr>
            <a:r>
              <a:rPr lang="en-US" sz="399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Dr. Sally Saad</a:t>
            </a:r>
            <a:endParaRPr lang="en-US" sz="399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595"/>
              </a:lnSpc>
            </a:pPr>
            <a:r>
              <a:rPr lang="en-US" sz="399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TA. Mohammad Essam</a:t>
            </a:r>
            <a:endParaRPr lang="en-US" sz="399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595"/>
              </a:lnSpc>
            </a:pPr>
            <a:endParaRPr lang="en-US" sz="399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595"/>
              </a:lnSpc>
            </a:pPr>
            <a:r>
              <a:rPr lang="en-US" sz="399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Department : Computer Science</a:t>
            </a:r>
            <a:endParaRPr lang="en-US" sz="399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752600" y="626745"/>
            <a:ext cx="2689000" cy="2326911"/>
          </a:xfrm>
          <a:custGeom>
            <a:avLst/>
            <a:gdLst/>
            <a:ahLst/>
            <a:cxnLst/>
            <a:rect l="l" t="t" r="r" b="b"/>
            <a:pathLst>
              <a:path w="2689000" h="2326911">
                <a:moveTo>
                  <a:pt x="0" y="0"/>
                </a:moveTo>
                <a:lnTo>
                  <a:pt x="2689000" y="0"/>
                </a:lnTo>
                <a:lnTo>
                  <a:pt x="2689000" y="2326911"/>
                </a:lnTo>
                <a:lnTo>
                  <a:pt x="0" y="2326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88" b="-1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5"/>
          <p:cNvSpPr/>
          <p:nvPr/>
        </p:nvSpPr>
        <p:spPr>
          <a:xfrm>
            <a:off x="11863631" y="2447832"/>
            <a:ext cx="5308366" cy="5215470"/>
          </a:xfrm>
          <a:custGeom>
            <a:avLst/>
            <a:gdLst/>
            <a:ahLst/>
            <a:cxnLst/>
            <a:rect l="l" t="t" r="r" b="b"/>
            <a:pathLst>
              <a:path w="5308366" h="5215470">
                <a:moveTo>
                  <a:pt x="0" y="0"/>
                </a:moveTo>
                <a:lnTo>
                  <a:pt x="5308367" y="0"/>
                </a:lnTo>
                <a:lnTo>
                  <a:pt x="5308367" y="5215470"/>
                </a:lnTo>
                <a:lnTo>
                  <a:pt x="0" y="5215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67950" y="3671679"/>
            <a:ext cx="14681062" cy="167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70"/>
              </a:lnSpc>
            </a:pPr>
            <a:r>
              <a:rPr lang="en-US" sz="9105" spc="892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DEMO</a:t>
            </a:r>
            <a:endParaRPr lang="en-US" sz="9105" spc="892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t="2821" r="1219" b="2107"/>
          <a:stretch>
            <a:fillRect/>
          </a:stretch>
        </p:blipFill>
        <p:spPr>
          <a:xfrm>
            <a:off x="41040" y="1028700"/>
            <a:ext cx="18205920" cy="7912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08289" y="9775190"/>
            <a:ext cx="1671421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Before</a:t>
            </a:r>
            <a:endParaRPr lang="en-US" sz="3200" b="1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1017" r="79"/>
          <a:stretch>
            <a:fillRect/>
          </a:stretch>
        </p:blipFill>
        <p:spPr>
          <a:xfrm>
            <a:off x="759044" y="182200"/>
            <a:ext cx="16930383" cy="9628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7472" y="9775190"/>
            <a:ext cx="2093055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After</a:t>
            </a:r>
            <a:endParaRPr lang="en-US" sz="3200" b="1">
              <a:solidFill>
                <a:srgbClr val="000000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391" t="84" r="391"/>
          <a:stretch>
            <a:fillRect/>
          </a:stretch>
        </p:blipFill>
        <p:spPr>
          <a:xfrm>
            <a:off x="748020" y="218947"/>
            <a:ext cx="16920640" cy="9584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67950" y="3671679"/>
            <a:ext cx="14681062" cy="483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70"/>
              </a:lnSpc>
            </a:pPr>
            <a:r>
              <a:rPr lang="en-US" sz="9105" spc="49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Conclusion &amp;</a:t>
            </a:r>
            <a:endParaRPr lang="en-US" sz="9105" spc="49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  <a:p>
            <a:pPr algn="ctr">
              <a:lnSpc>
                <a:spcPts val="12570"/>
              </a:lnSpc>
            </a:pPr>
            <a:r>
              <a:rPr lang="en-US" sz="9105" spc="49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Future Work</a:t>
            </a:r>
            <a:endParaRPr lang="en-US" sz="9105" spc="49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  <a:p>
            <a:pPr algn="ctr">
              <a:lnSpc>
                <a:spcPts val="12570"/>
              </a:lnSpc>
            </a:pPr>
            <a:endParaRPr lang="en-US" sz="9105" spc="892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1564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36155" y="6466533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-989103" y="-118665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6528833"/>
            <a:chOff x="0" y="0"/>
            <a:chExt cx="812800" cy="6143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14344"/>
            </a:xfrm>
            <a:custGeom>
              <a:avLst/>
              <a:gdLst/>
              <a:ahLst/>
              <a:cxnLst/>
              <a:rect l="l" t="t" r="r" b="b"/>
              <a:pathLst>
                <a:path w="812800" h="614344">
                  <a:moveTo>
                    <a:pt x="406400" y="0"/>
                  </a:moveTo>
                  <a:cubicBezTo>
                    <a:pt x="181951" y="0"/>
                    <a:pt x="0" y="137526"/>
                    <a:pt x="0" y="307172"/>
                  </a:cubicBezTo>
                  <a:cubicBezTo>
                    <a:pt x="0" y="476818"/>
                    <a:pt x="181951" y="614344"/>
                    <a:pt x="406400" y="614344"/>
                  </a:cubicBezTo>
                  <a:cubicBezTo>
                    <a:pt x="630849" y="614344"/>
                    <a:pt x="812800" y="476818"/>
                    <a:pt x="812800" y="307172"/>
                  </a:cubicBezTo>
                  <a:cubicBezTo>
                    <a:pt x="812800" y="13752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545"/>
              <a:ext cx="660400" cy="518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7188" y="3033897"/>
            <a:ext cx="14630400" cy="560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6630" lvl="1" indent="-571500">
              <a:lnSpc>
                <a:spcPts val="4880"/>
              </a:lnSpc>
              <a:buFont typeface="Arial" panose="020B0604020202020204" pitchFamily="34" charset="0"/>
              <a:buChar char="•"/>
            </a:pPr>
            <a:r>
              <a:rPr lang="en-US" sz="3755" dirty="0">
                <a:solidFill>
                  <a:srgbClr val="000000"/>
                </a:solidFill>
                <a:latin typeface="Open Sauce" panose="00000500000000000000"/>
                <a:sym typeface="Open Sauce" panose="00000500000000000000"/>
              </a:rPr>
              <a:t>In this project, we successfully implemented AI-based techniques to enhance the quality of both video and audio content. </a:t>
            </a:r>
            <a:endParaRPr lang="en-US" sz="3755" dirty="0">
              <a:solidFill>
                <a:srgbClr val="000000"/>
              </a:solidFill>
              <a:latin typeface="Open Sauce" panose="00000500000000000000"/>
              <a:sym typeface="Open Sauce" panose="00000500000000000000"/>
            </a:endParaRPr>
          </a:p>
          <a:p>
            <a:pPr marL="976630" lvl="1" indent="-571500">
              <a:lnSpc>
                <a:spcPts val="4880"/>
              </a:lnSpc>
              <a:buFont typeface="Arial" panose="020B0604020202020204" pitchFamily="34" charset="0"/>
              <a:buChar char="•"/>
            </a:pPr>
            <a:r>
              <a:rPr lang="en-US" sz="3755" dirty="0">
                <a:solidFill>
                  <a:srgbClr val="000000"/>
                </a:solidFill>
                <a:latin typeface="Open Sauce" panose="00000500000000000000"/>
                <a:sym typeface="Open Sauce" panose="00000500000000000000"/>
              </a:rPr>
              <a:t>By leveraging advanced deep learning models, we were able to reduce background noise, sharpen blurry visuals, and improve the overall clarity of media files. </a:t>
            </a:r>
            <a:endParaRPr lang="en-US" sz="3755" dirty="0">
              <a:solidFill>
                <a:srgbClr val="000000"/>
              </a:solidFill>
              <a:latin typeface="Open Sauce" panose="00000500000000000000"/>
              <a:sym typeface="Open Sauce" panose="00000500000000000000"/>
            </a:endParaRPr>
          </a:p>
          <a:p>
            <a:pPr marL="976630" lvl="1" indent="-571500">
              <a:lnSpc>
                <a:spcPts val="4880"/>
              </a:lnSpc>
              <a:buFont typeface="Arial" panose="020B0604020202020204" pitchFamily="34" charset="0"/>
              <a:buChar char="•"/>
            </a:pPr>
            <a:r>
              <a:rPr lang="en-US" sz="3755" dirty="0">
                <a:solidFill>
                  <a:srgbClr val="000000"/>
                </a:solidFill>
                <a:latin typeface="Open Sauce" panose="00000500000000000000"/>
                <a:sym typeface="Open Sauce" panose="00000500000000000000"/>
              </a:rPr>
              <a:t>The results demonstrate the potential of AI in restoring low-quality recordings and making them more suitable for professional and personal use.</a:t>
            </a:r>
            <a:endParaRPr lang="en-US" sz="3755" dirty="0">
              <a:solidFill>
                <a:srgbClr val="000000"/>
              </a:solidFill>
              <a:latin typeface="Open Sauce" panose="00000500000000000000"/>
              <a:sym typeface="Open Sauce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7218" y="223559"/>
            <a:ext cx="5383450" cy="83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900"/>
              </a:lnSpc>
              <a:spcBef>
                <a:spcPct val="0"/>
              </a:spcBef>
            </a:pPr>
            <a:r>
              <a:rPr lang="en-US" sz="5000" spc="49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Conclusion</a:t>
            </a:r>
            <a:endParaRPr lang="en-US" sz="5000" spc="49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3294">
            <a:off x="13005687" y="465727"/>
            <a:ext cx="4926523" cy="23566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1564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36155" y="6466533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-1025992" y="-163610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6528833"/>
            <a:chOff x="0" y="0"/>
            <a:chExt cx="812800" cy="6143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14344"/>
            </a:xfrm>
            <a:custGeom>
              <a:avLst/>
              <a:gdLst/>
              <a:ahLst/>
              <a:cxnLst/>
              <a:rect l="l" t="t" r="r" b="b"/>
              <a:pathLst>
                <a:path w="812800" h="614344">
                  <a:moveTo>
                    <a:pt x="406400" y="0"/>
                  </a:moveTo>
                  <a:cubicBezTo>
                    <a:pt x="181951" y="0"/>
                    <a:pt x="0" y="137526"/>
                    <a:pt x="0" y="307172"/>
                  </a:cubicBezTo>
                  <a:cubicBezTo>
                    <a:pt x="0" y="476818"/>
                    <a:pt x="181951" y="614344"/>
                    <a:pt x="406400" y="614344"/>
                  </a:cubicBezTo>
                  <a:cubicBezTo>
                    <a:pt x="630849" y="614344"/>
                    <a:pt x="812800" y="476818"/>
                    <a:pt x="812800" y="307172"/>
                  </a:cubicBezTo>
                  <a:cubicBezTo>
                    <a:pt x="812800" y="13752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545"/>
              <a:ext cx="660400" cy="518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4800" y="3418412"/>
            <a:ext cx="12496800" cy="3450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6630" lvl="1" indent="-571500">
              <a:buFont typeface="Arial" panose="020B0604020202020204" pitchFamily="34" charset="0"/>
              <a:buChar char="•"/>
            </a:pPr>
            <a:r>
              <a:rPr lang="en-US" sz="3560" b="1" dirty="0">
                <a:solidFill>
                  <a:srgbClr val="FF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Real-time Processing</a:t>
            </a:r>
            <a:r>
              <a:rPr lang="en-US" sz="3060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: Extend the system to support real-time video and audio enhancement for live streams or calls.</a:t>
            </a:r>
            <a:endParaRPr lang="en-US" sz="306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976630" lvl="1" indent="-571500">
              <a:buFont typeface="Arial" panose="020B0604020202020204" pitchFamily="34" charset="0"/>
              <a:buChar char="•"/>
            </a:pPr>
            <a:endParaRPr lang="en-US" sz="306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976630" lvl="1" indent="-571500">
              <a:buFont typeface="Arial" panose="020B0604020202020204" pitchFamily="34" charset="0"/>
              <a:buChar char="•"/>
            </a:pPr>
            <a:r>
              <a:rPr lang="en-US" sz="3560" b="1" dirty="0">
                <a:solidFill>
                  <a:srgbClr val="FF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Mobile Integration</a:t>
            </a:r>
            <a:r>
              <a:rPr lang="en-US" sz="3060" dirty="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: Build lightweight versions of the models to run on mobile devices with limited resources.</a:t>
            </a:r>
            <a:endParaRPr lang="en-US" sz="306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405130" lvl="1"/>
            <a:endParaRPr lang="en-US" sz="3060" dirty="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7218" y="223559"/>
            <a:ext cx="5383450" cy="83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900"/>
              </a:lnSpc>
              <a:spcBef>
                <a:spcPct val="0"/>
              </a:spcBef>
            </a:pPr>
            <a:r>
              <a:rPr lang="en-US" sz="5000" spc="49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Future Work</a:t>
            </a:r>
            <a:endParaRPr lang="en-US" sz="5000" spc="49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06628">
            <a:off x="12817130" y="576310"/>
            <a:ext cx="4905574" cy="469053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08443" y="3429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424056" y="-509949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23651" y="1057275"/>
            <a:ext cx="4376195" cy="87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0"/>
              </a:lnSpc>
              <a:spcBef>
                <a:spcPct val="0"/>
              </a:spcBef>
            </a:pPr>
            <a:r>
              <a:rPr lang="en-US" sz="5920" spc="207">
                <a:solidFill>
                  <a:srgbClr val="040506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References</a:t>
            </a:r>
            <a:endParaRPr lang="en-US" sz="5920" spc="207">
              <a:solidFill>
                <a:srgbClr val="040506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71272" y="2254993"/>
            <a:ext cx="15899498" cy="240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600" dirty="0"/>
              <a:t>J. Liang, Y. Fan, X. Xiang, R. Ranjan, E. Ilg, S. Green, and R. Timofte, "Recurrent Video Restoration Transformer with Guided Deformable Attention," </a:t>
            </a:r>
            <a:r>
              <a:rPr lang="en-US" sz="3600" i="1" dirty="0"/>
              <a:t>Advances in Neural Information Processing Systems</a:t>
            </a:r>
            <a:r>
              <a:rPr lang="en-US" sz="3600" dirty="0"/>
              <a:t>, vol. 35, pp. 378–393, 2022. [Online]. Available</a:t>
            </a:r>
            <a:r>
              <a:rPr lang="en-US" sz="3400" dirty="0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</a:rPr>
              <a:t>: </a:t>
            </a:r>
            <a:r>
              <a:rPr lang="en-US" sz="3400" u="sng" dirty="0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  <a:hlinkClick r:id="rId4" tooltip="https://arxiv.org/pdf/2406.13457v1"/>
              </a:rPr>
              <a:t>https://arxiv.org/pdf/2206.02146</a:t>
            </a:r>
            <a:endParaRPr lang="en-US" sz="3400" u="sng" dirty="0">
              <a:solidFill>
                <a:srgbClr val="040506"/>
              </a:solidFill>
              <a:latin typeface="Canva Sans" panose="020B0604020202020204"/>
              <a:ea typeface="Canva Sans" panose="020B0604020202020204"/>
              <a:cs typeface="Canva Sans" panose="020B0604020202020204"/>
              <a:sym typeface="Canva Sans" panose="020B0604020202020204"/>
              <a:hlinkClick r:id="rId4" tooltip="https://arxiv.org/pdf/2406.13457v1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23651" y="1974641"/>
            <a:ext cx="1400485" cy="7283659"/>
            <a:chOff x="0" y="0"/>
            <a:chExt cx="368852" cy="1918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852" cy="1918330"/>
            </a:xfrm>
            <a:custGeom>
              <a:avLst/>
              <a:gdLst/>
              <a:ahLst/>
              <a:cxnLst/>
              <a:rect l="l" t="t" r="r" b="b"/>
              <a:pathLst>
                <a:path w="368852" h="1918330">
                  <a:moveTo>
                    <a:pt x="0" y="0"/>
                  </a:moveTo>
                  <a:lnTo>
                    <a:pt x="368852" y="0"/>
                  </a:lnTo>
                  <a:lnTo>
                    <a:pt x="368852" y="1918330"/>
                  </a:lnTo>
                  <a:lnTo>
                    <a:pt x="0" y="1918330"/>
                  </a:lnTo>
                  <a:close/>
                </a:path>
              </a:pathLst>
            </a:custGeom>
            <a:solidFill>
              <a:srgbClr val="07A0E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68852" cy="1937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5284" y="282956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[1]</a:t>
            </a:r>
            <a:endParaRPr lang="en-US" sz="4270" i="1" spc="35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98642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[2]</a:t>
            </a:r>
            <a:endParaRPr lang="en-US" sz="4270" i="1" spc="35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5284" y="732316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[3]</a:t>
            </a:r>
            <a:endParaRPr lang="en-US" sz="4270" i="1" spc="35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88502" y="7141737"/>
            <a:ext cx="1606503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</a:rPr>
              <a:t>X. Wang, Y. Xie, and C. Dong, "Real-ESRGAN: Training Real-World Blind Super-Resolution With Pure Synthetic Data," </a:t>
            </a:r>
            <a:r>
              <a:rPr lang="en-US" sz="3400" dirty="0" err="1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</a:rPr>
              <a:t>arXiv</a:t>
            </a:r>
            <a:r>
              <a:rPr lang="en-US" sz="3400" dirty="0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</a:rPr>
              <a:t> preprint arXiv:2107.10833, Jul. 2021. [Online]. Available: </a:t>
            </a:r>
            <a:r>
              <a:rPr lang="en-US" sz="3400" u="sng" dirty="0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  <a:hlinkClick r:id="rId5" tooltip="https://arxiv.org/pdf/2107.10833"/>
              </a:rPr>
              <a:t>https://arxiv.org/pdf/2107.10833</a:t>
            </a:r>
            <a:endParaRPr lang="en-US" sz="3400" u="sng" dirty="0">
              <a:solidFill>
                <a:srgbClr val="040506"/>
              </a:solidFill>
              <a:latin typeface="Canva Sans" panose="020B0604020202020204"/>
              <a:ea typeface="Canva Sans" panose="020B0604020202020204"/>
              <a:cs typeface="Canva Sans" panose="020B0604020202020204"/>
              <a:sym typeface="Canva Sans" panose="020B0604020202020204"/>
              <a:hlinkClick r:id="rId5" tooltip="https://arxiv.org/pdf/2107.1083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90037" y="4970891"/>
            <a:ext cx="1589949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</a:rPr>
              <a:t>J. Liang, J. Cao, Y. Fan, R. Ranjan, K. Zhang, Y. Li, R. Timofte, and L. Van Gool, "VRT: A Video Restoration Transformer," </a:t>
            </a:r>
            <a:r>
              <a:rPr lang="en-US" sz="3400" dirty="0" err="1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</a:rPr>
              <a:t>arXiv</a:t>
            </a:r>
            <a:r>
              <a:rPr lang="en-US" sz="3400" dirty="0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</a:rPr>
              <a:t> preprint arXiv:2201.00001, Jan. 2022. [Online]. Available: </a:t>
            </a:r>
            <a:r>
              <a:rPr lang="en-US" sz="3400" u="sng" dirty="0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  <a:hlinkClick r:id="rId6" tooltip="https://arxiv.org/pdf/2201.12288v2"/>
              </a:rPr>
              <a:t>https://arxiv.org/pdf/2201.12288v2</a:t>
            </a:r>
            <a:endParaRPr lang="en-US" sz="3400" u="sng" dirty="0">
              <a:solidFill>
                <a:srgbClr val="040506"/>
              </a:solidFill>
              <a:latin typeface="Canva Sans" panose="020B0604020202020204"/>
              <a:ea typeface="Canva Sans" panose="020B0604020202020204"/>
              <a:cs typeface="Canva Sans" panose="020B0604020202020204"/>
              <a:sym typeface="Canva Sans" panose="020B0604020202020204"/>
              <a:hlinkClick r:id="rId6" tooltip="https://arxiv.org/pdf/2201.12288v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424056" y="-509949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23651" y="1057275"/>
            <a:ext cx="4376195" cy="87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0"/>
              </a:lnSpc>
              <a:spcBef>
                <a:spcPct val="0"/>
              </a:spcBef>
            </a:pPr>
            <a:r>
              <a:rPr lang="en-US" sz="5920" spc="207">
                <a:solidFill>
                  <a:srgbClr val="040506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References</a:t>
            </a:r>
            <a:endParaRPr lang="en-US" sz="5920" spc="207">
              <a:solidFill>
                <a:srgbClr val="040506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88502" y="2753360"/>
            <a:ext cx="1540287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</a:rPr>
              <a:t>M. Singh, L. Gupta, and D. Patil, "aTenuate: Adaptive Noise Cancellation for Clear Audio in Educational Content," arXiv preprint arXiv:2409.03377, Sep. 2024. [Online]. Available: </a:t>
            </a:r>
            <a:r>
              <a:rPr lang="en-US" sz="3400" u="sng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  <a:hlinkClick r:id="rId4" tooltip="https://arxiv.org/pdf/2409.03377"/>
              </a:rPr>
              <a:t>https://arxiv.org/pdf/2409.03377</a:t>
            </a:r>
            <a:endParaRPr lang="en-US" sz="3400" u="sng">
              <a:solidFill>
                <a:srgbClr val="040506"/>
              </a:solidFill>
              <a:latin typeface="Canva Sans" panose="020B0604020202020204"/>
              <a:ea typeface="Canva Sans" panose="020B0604020202020204"/>
              <a:cs typeface="Canva Sans" panose="020B0604020202020204"/>
              <a:sym typeface="Canva Sans" panose="020B0604020202020204"/>
              <a:hlinkClick r:id="rId4" tooltip="https://arxiv.org/pdf/2409.0337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23651" y="1974641"/>
            <a:ext cx="1400485" cy="7283659"/>
            <a:chOff x="0" y="0"/>
            <a:chExt cx="368852" cy="1918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852" cy="1918330"/>
            </a:xfrm>
            <a:custGeom>
              <a:avLst/>
              <a:gdLst/>
              <a:ahLst/>
              <a:cxnLst/>
              <a:rect l="l" t="t" r="r" b="b"/>
              <a:pathLst>
                <a:path w="368852" h="1918330">
                  <a:moveTo>
                    <a:pt x="0" y="0"/>
                  </a:moveTo>
                  <a:lnTo>
                    <a:pt x="368852" y="0"/>
                  </a:lnTo>
                  <a:lnTo>
                    <a:pt x="368852" y="1918330"/>
                  </a:lnTo>
                  <a:lnTo>
                    <a:pt x="0" y="1918330"/>
                  </a:lnTo>
                  <a:close/>
                </a:path>
              </a:pathLst>
            </a:custGeom>
            <a:solidFill>
              <a:srgbClr val="07A0E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68852" cy="1937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5284" y="275336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[4]</a:t>
            </a:r>
            <a:endParaRPr lang="en-US" sz="4270" i="1" spc="35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04357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[5]</a:t>
            </a:r>
            <a:endParaRPr lang="en-US" sz="4270" i="1" spc="35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5284" y="7332692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[6]</a:t>
            </a:r>
            <a:endParaRPr lang="en-US" sz="4270" i="1" spc="35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88502" y="5076825"/>
            <a:ext cx="15592068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dirty="0"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  <a:hlinkClick r:id="rId5" tooltip="https://arxiv.org/pdf/2305.08227"/>
              </a:rPr>
              <a:t>H. Zhao, P. Liu, and S. Chen, "</a:t>
            </a:r>
            <a:r>
              <a:rPr lang="en-US" sz="3600" dirty="0" err="1"/>
              <a:t>DeepFilterNet</a:t>
            </a:r>
            <a:r>
              <a:rPr lang="en-US" sz="3600" dirty="0"/>
              <a:t>: Perceptually Motivated Real-Time Speech Enhancement</a:t>
            </a:r>
            <a:r>
              <a:rPr lang="en-US" sz="3400" dirty="0"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  <a:hlinkClick r:id="rId5" tooltip="https://arxiv.org/pdf/2305.08227"/>
              </a:rPr>
              <a:t>" </a:t>
            </a:r>
            <a:r>
              <a:rPr lang="en-US" sz="3400" dirty="0" err="1"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  <a:hlinkClick r:id="rId5" tooltip="https://arxiv.org/pdf/2305.08227"/>
              </a:rPr>
              <a:t>arXiv</a:t>
            </a:r>
            <a:r>
              <a:rPr lang="en-US" sz="3400" dirty="0"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  <a:hlinkClick r:id="rId5" tooltip="https://arxiv.org/pdf/2305.08227"/>
              </a:rPr>
              <a:t> preprint arXiv:2408.06264, Aug. 2024. [Online]. Available: </a:t>
            </a:r>
            <a:r>
              <a:rPr lang="en-US" sz="3400" u="sng" dirty="0">
                <a:solidFill>
                  <a:srgbClr val="0000FF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  <a:hlinkClick r:id="rId5" tooltip="https://arxiv.org/pdf/2305.08227"/>
              </a:rPr>
              <a:t>https://arxiv.org/pdf/2408.06264</a:t>
            </a:r>
            <a:endParaRPr lang="en-US" sz="3400" u="sng" dirty="0">
              <a:solidFill>
                <a:srgbClr val="0000FF"/>
              </a:solidFill>
              <a:latin typeface="Canva Sans" panose="020B0604020202020204"/>
              <a:ea typeface="Canva Sans" panose="020B0604020202020204"/>
              <a:cs typeface="Canva Sans" panose="020B0604020202020204"/>
              <a:sym typeface="Canva Sans" panose="020B0604020202020204"/>
              <a:hlinkClick r:id="rId5" tooltip="https://arxiv.org/pdf/2305.082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88502" y="7399367"/>
            <a:ext cx="1540287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</a:rPr>
              <a:t>J. Valin, "RNNoise+: Enhanced Speech Denoising for Real-Time Applications," 2021. [Online]. Available: </a:t>
            </a:r>
            <a:r>
              <a:rPr lang="en-US" sz="3400" u="sng">
                <a:solidFill>
                  <a:srgbClr val="040506"/>
                </a:solidFill>
                <a:latin typeface="Canva Sans" panose="020B0604020202020204"/>
                <a:ea typeface="Canva Sans" panose="020B0604020202020204"/>
                <a:cs typeface="Canva Sans" panose="020B0604020202020204"/>
                <a:sym typeface="Canva Sans" panose="020B0604020202020204"/>
                <a:hlinkClick r:id="rId6" tooltip="https://github.com/xiph/rnnoise"/>
              </a:rPr>
              <a:t>https://github.com/xiph/rnnoise</a:t>
            </a:r>
            <a:endParaRPr lang="en-US" sz="3400" u="sng">
              <a:solidFill>
                <a:srgbClr val="040506"/>
              </a:solidFill>
              <a:latin typeface="Canva Sans" panose="020B0604020202020204"/>
              <a:ea typeface="Canva Sans" panose="020B0604020202020204"/>
              <a:cs typeface="Canva Sans" panose="020B0604020202020204"/>
              <a:sym typeface="Canva Sans" panose="020B0604020202020204"/>
              <a:hlinkClick r:id="rId6" tooltip="https://github.com/xiph/rnnois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27314" y="114300"/>
            <a:ext cx="8603573" cy="10287000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8316" r="-75267" b="-535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773821">
            <a:off x="10586520" y="-504988"/>
            <a:ext cx="255827" cy="13408565"/>
            <a:chOff x="0" y="0"/>
            <a:chExt cx="67378" cy="35314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378" cy="3531474"/>
            </a:xfrm>
            <a:custGeom>
              <a:avLst/>
              <a:gdLst/>
              <a:ahLst/>
              <a:cxnLst/>
              <a:rect l="l" t="t" r="r" b="b"/>
              <a:pathLst>
                <a:path w="67378" h="3531474">
                  <a:moveTo>
                    <a:pt x="0" y="0"/>
                  </a:moveTo>
                  <a:lnTo>
                    <a:pt x="67378" y="0"/>
                  </a:lnTo>
                  <a:lnTo>
                    <a:pt x="67378" y="3531474"/>
                  </a:lnTo>
                  <a:lnTo>
                    <a:pt x="0" y="3531474"/>
                  </a:ln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67378" cy="3550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98902" y="3862819"/>
            <a:ext cx="6907811" cy="267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60"/>
              </a:lnSpc>
            </a:pPr>
            <a:r>
              <a:rPr lang="en-US" sz="10385" spc="1121">
                <a:solidFill>
                  <a:srgbClr val="231F20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THANK YOU</a:t>
            </a:r>
            <a:endParaRPr lang="en-US" sz="10385" spc="1121">
              <a:solidFill>
                <a:srgbClr val="231F20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5430" y="1389817"/>
            <a:ext cx="1400485" cy="8683403"/>
            <a:chOff x="0" y="0"/>
            <a:chExt cx="368852" cy="1620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20920"/>
            </a:xfrm>
            <a:custGeom>
              <a:avLst/>
              <a:gdLst/>
              <a:ahLst/>
              <a:cxnLst/>
              <a:rect l="l" t="t" r="r" b="b"/>
              <a:pathLst>
                <a:path w="368852" h="1620920">
                  <a:moveTo>
                    <a:pt x="0" y="0"/>
                  </a:moveTo>
                  <a:lnTo>
                    <a:pt x="368852" y="0"/>
                  </a:lnTo>
                  <a:lnTo>
                    <a:pt x="368852" y="1620920"/>
                  </a:lnTo>
                  <a:lnTo>
                    <a:pt x="0" y="1620920"/>
                  </a:lnTo>
                  <a:close/>
                </a:path>
              </a:pathLst>
            </a:custGeom>
            <a:solidFill>
              <a:srgbClr val="07A0E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39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32400" y="1659890"/>
            <a:ext cx="6379210" cy="8656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445" spc="239" dirty="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Introduction</a:t>
            </a: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r>
              <a:rPr lang="en-US" sz="2445" spc="239" dirty="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Problem Definition &amp; Motivation</a:t>
            </a: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r>
              <a:rPr lang="en-US" sz="2445" spc="239" dirty="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Objectives</a:t>
            </a: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r>
              <a:rPr lang="en-US" sz="2445" spc="239" dirty="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System Architecture</a:t>
            </a: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r>
              <a:rPr lang="en-US" sz="2445" spc="239" dirty="0">
                <a:solidFill>
                  <a:srgbClr val="231F20"/>
                </a:solidFill>
                <a:latin typeface="Open Sauce" panose="00000500000000000000"/>
              </a:rPr>
              <a:t>Model Architecture</a:t>
            </a:r>
            <a:endParaRPr lang="en-US" sz="2450" dirty="0">
              <a:latin typeface="Open Sauce" panose="00000500000000000000" charset="0"/>
            </a:endParaRPr>
          </a:p>
          <a:p>
            <a:pPr algn="l">
              <a:lnSpc>
                <a:spcPts val="3375"/>
              </a:lnSpc>
            </a:pP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r>
              <a:rPr lang="en-US" sz="2445" spc="239" dirty="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Description of Dataset</a:t>
            </a: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r>
              <a:rPr lang="en-US" sz="2445" spc="239" dirty="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Experiments &amp; Results</a:t>
            </a: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r>
              <a:rPr lang="en-US" sz="2445" spc="239" dirty="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Demo</a:t>
            </a: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r>
              <a:rPr lang="en-US" sz="2445" spc="239" dirty="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Conclusion</a:t>
            </a: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r>
              <a:rPr lang="en-US" sz="2445" spc="239" dirty="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Future Work</a:t>
            </a: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375"/>
              </a:lnSpc>
            </a:pPr>
            <a:endParaRPr lang="en-US" sz="2445" spc="239" dirty="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981479" y="-147634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60"/>
              </a:lnSpc>
            </a:pPr>
            <a:r>
              <a:rPr lang="en-US" sz="7870" spc="771" dirty="0">
                <a:solidFill>
                  <a:srgbClr val="07A0E6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Content</a:t>
            </a:r>
            <a:endParaRPr lang="en-US" sz="7870" spc="771" dirty="0">
              <a:solidFill>
                <a:srgbClr val="07A0E6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875107" y="2468280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02</a:t>
            </a:r>
            <a:endParaRPr lang="en-US" sz="4270" i="1" spc="35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874344" y="3371084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03</a:t>
            </a:r>
            <a:endParaRPr lang="en-US" sz="4270" i="1" spc="35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30959" y="4200767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04</a:t>
            </a:r>
            <a:endParaRPr lang="en-US" sz="4270" i="1" spc="35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874344" y="5044357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05</a:t>
            </a:r>
            <a:endParaRPr lang="en-US" sz="4270" i="1" spc="35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58218" y="5901577"/>
            <a:ext cx="937219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06</a:t>
            </a:r>
            <a:endParaRPr lang="en-US" sz="4270" i="1" spc="35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853495" y="6790018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07</a:t>
            </a:r>
            <a:endParaRPr lang="en-US" sz="4270" i="1" spc="35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74344" y="7646394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08</a:t>
            </a:r>
            <a:endParaRPr lang="en-US" sz="4270" i="1" spc="35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22" name="Freeform 14"/>
          <p:cNvSpPr/>
          <p:nvPr/>
        </p:nvSpPr>
        <p:spPr>
          <a:xfrm rot="709620">
            <a:off x="12300344" y="2902240"/>
            <a:ext cx="5237845" cy="5317609"/>
          </a:xfrm>
          <a:custGeom>
            <a:avLst/>
            <a:gdLst/>
            <a:ahLst/>
            <a:cxnLst/>
            <a:rect l="l" t="t" r="r" b="b"/>
            <a:pathLst>
              <a:path w="5237845" h="5317609">
                <a:moveTo>
                  <a:pt x="0" y="0"/>
                </a:moveTo>
                <a:lnTo>
                  <a:pt x="5237844" y="0"/>
                </a:lnTo>
                <a:lnTo>
                  <a:pt x="5237844" y="5317608"/>
                </a:lnTo>
                <a:lnTo>
                  <a:pt x="0" y="531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TextBox 21"/>
          <p:cNvSpPr txBox="1"/>
          <p:nvPr/>
        </p:nvSpPr>
        <p:spPr>
          <a:xfrm>
            <a:off x="3907062" y="8499043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09</a:t>
            </a:r>
            <a:endParaRPr lang="en-US" sz="4270" i="1" spc="35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3877565" y="157824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01</a:t>
            </a:r>
            <a:endParaRPr lang="en-US" sz="4270" i="1" spc="35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25" name="TextBox 21"/>
          <p:cNvSpPr txBox="1"/>
          <p:nvPr/>
        </p:nvSpPr>
        <p:spPr>
          <a:xfrm>
            <a:off x="3853494" y="9351693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i="1" spc="350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10</a:t>
            </a:r>
            <a:endParaRPr lang="en-US" sz="4270" i="1" spc="350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8882893" y="638284"/>
            <a:ext cx="6417831" cy="10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5"/>
              </a:lnSpc>
              <a:spcBef>
                <a:spcPct val="0"/>
              </a:spcBef>
            </a:pPr>
            <a:r>
              <a:rPr lang="en-US" sz="2100" spc="205" dirty="0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The shift to online education has made video lectures a crucial part of modern learning,</a:t>
            </a:r>
            <a:endParaRPr lang="en-US" sz="2100" spc="205" dirty="0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819400" y="3778809"/>
            <a:ext cx="13563600" cy="2993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28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In today's digital world, high-quality audio and video are essential for communication, content creation, and entertainment. However, many recordings suffer from background noise and low resolution.</a:t>
            </a:r>
            <a:endParaRPr lang="en-US" sz="3600" spc="205" dirty="0">
              <a:solidFill>
                <a:srgbClr val="FFFFFF"/>
              </a:solidFill>
              <a:latin typeface="Open Sauce" panose="00000500000000000000"/>
              <a:sym typeface="Open Sauce" panose="00000500000000000000"/>
            </a:endParaRPr>
          </a:p>
          <a:p>
            <a:pPr marL="571500" lvl="0" indent="-571500">
              <a:lnSpc>
                <a:spcPts val="28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spc="205" dirty="0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71500" lvl="0" indent="-571500">
              <a:lnSpc>
                <a:spcPts val="28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This project aims to solve this problem using AI. We developed a system that enhances video and audio quality using deep learning models. By removing noise, sharpening visuals, and improving overall </a:t>
            </a:r>
            <a:r>
              <a:rPr lang="en-US" sz="3600" dirty="0" err="1"/>
              <a:t>clarity.</a:t>
            </a:r>
            <a:r>
              <a:rPr lang="en-US" sz="3600" spc="205" dirty="0" err="1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heir</a:t>
            </a:r>
            <a:r>
              <a:rPr lang="en-US" sz="3600" spc="205" dirty="0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</a:t>
            </a:r>
            <a:r>
              <a:rPr lang="en-US" sz="3760" spc="205" dirty="0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effectiveness.</a:t>
            </a:r>
            <a:endParaRPr lang="en-US" sz="3760" spc="205" dirty="0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-1454965" y="8849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-2262642" y="-3895041"/>
            <a:ext cx="8637895" cy="7491660"/>
            <a:chOff x="0" y="0"/>
            <a:chExt cx="812800" cy="7049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81000" y="418821"/>
            <a:ext cx="5548819" cy="9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80"/>
              </a:lnSpc>
              <a:spcBef>
                <a:spcPct val="0"/>
              </a:spcBef>
            </a:pPr>
            <a:r>
              <a:rPr lang="en-US" sz="6000" spc="588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Introduction</a:t>
            </a:r>
            <a:endParaRPr lang="en-US" sz="6000" spc="588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47" name="Freeform 47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61103" y="300857"/>
            <a:ext cx="1164616" cy="1910409"/>
            <a:chOff x="0" y="0"/>
            <a:chExt cx="1451520" cy="2381040"/>
          </a:xfrm>
        </p:grpSpPr>
        <p:sp>
          <p:nvSpPr>
            <p:cNvPr id="3" name="Freeform 3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612467" y="953642"/>
            <a:ext cx="325815" cy="605415"/>
            <a:chOff x="0" y="0"/>
            <a:chExt cx="406080" cy="754560"/>
          </a:xfrm>
        </p:grpSpPr>
        <p:sp>
          <p:nvSpPr>
            <p:cNvPr id="5" name="Freeform 5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55734" y="478277"/>
            <a:ext cx="8105649" cy="1537801"/>
            <a:chOff x="0" y="0"/>
            <a:chExt cx="10102484" cy="1916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59395" cy="1963166"/>
            </a:xfrm>
            <a:custGeom>
              <a:avLst/>
              <a:gdLst/>
              <a:ahLst/>
              <a:cxnLst/>
              <a:rect l="l" t="t" r="r" b="b"/>
              <a:pathLst>
                <a:path w="10159395" h="1963166">
                  <a:moveTo>
                    <a:pt x="8856764" y="0"/>
                  </a:moveTo>
                  <a:lnTo>
                    <a:pt x="0" y="0"/>
                  </a:lnTo>
                  <a:lnTo>
                    <a:pt x="1147787" y="837565"/>
                  </a:lnTo>
                  <a:cubicBezTo>
                    <a:pt x="1201896" y="877062"/>
                    <a:pt x="1229734" y="929386"/>
                    <a:pt x="1229734" y="981583"/>
                  </a:cubicBezTo>
                  <a:cubicBezTo>
                    <a:pt x="1229734" y="1033780"/>
                    <a:pt x="1202766" y="1085596"/>
                    <a:pt x="1147787" y="1125601"/>
                  </a:cubicBezTo>
                  <a:lnTo>
                    <a:pt x="870" y="1963166"/>
                  </a:lnTo>
                  <a:lnTo>
                    <a:pt x="8856068" y="1963166"/>
                  </a:lnTo>
                  <a:lnTo>
                    <a:pt x="10159395" y="981583"/>
                  </a:lnTo>
                  <a:lnTo>
                    <a:pt x="8856764" y="0"/>
                  </a:ln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08500" y="2257153"/>
            <a:ext cx="1165193" cy="1910409"/>
            <a:chOff x="0" y="0"/>
            <a:chExt cx="1452240" cy="2381040"/>
          </a:xfrm>
        </p:grpSpPr>
        <p:sp>
          <p:nvSpPr>
            <p:cNvPr id="9" name="Freeform 9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09490" y="2909650"/>
            <a:ext cx="325815" cy="605415"/>
            <a:chOff x="0" y="0"/>
            <a:chExt cx="406080" cy="754560"/>
          </a:xfrm>
        </p:grpSpPr>
        <p:sp>
          <p:nvSpPr>
            <p:cNvPr id="11" name="Freeform 11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18354" y="2432153"/>
            <a:ext cx="8105775" cy="1537801"/>
            <a:chOff x="0" y="0"/>
            <a:chExt cx="10102641" cy="19166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60102" cy="1963166"/>
            </a:xfrm>
            <a:custGeom>
              <a:avLst/>
              <a:gdLst/>
              <a:ahLst/>
              <a:cxnLst/>
              <a:rect l="l" t="t" r="r" b="b"/>
              <a:pathLst>
                <a:path w="10160102" h="1963166">
                  <a:moveTo>
                    <a:pt x="1324408" y="1963166"/>
                  </a:moveTo>
                  <a:lnTo>
                    <a:pt x="10160102" y="1963166"/>
                  </a:lnTo>
                  <a:lnTo>
                    <a:pt x="9033452" y="1125601"/>
                  </a:lnTo>
                  <a:cubicBezTo>
                    <a:pt x="8979364" y="1086104"/>
                    <a:pt x="8951536" y="1033780"/>
                    <a:pt x="8951536" y="981583"/>
                  </a:cubicBezTo>
                  <a:cubicBezTo>
                    <a:pt x="8951536" y="929386"/>
                    <a:pt x="8978667" y="877570"/>
                    <a:pt x="9033452" y="837565"/>
                  </a:cubicBezTo>
                  <a:lnTo>
                    <a:pt x="10159593" y="0"/>
                  </a:lnTo>
                  <a:lnTo>
                    <a:pt x="1324408" y="0"/>
                  </a:lnTo>
                  <a:lnTo>
                    <a:pt x="0" y="980948"/>
                  </a:lnTo>
                  <a:lnTo>
                    <a:pt x="1324408" y="1963039"/>
                  </a:ln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461103" y="4231287"/>
            <a:ext cx="1164616" cy="1910409"/>
            <a:chOff x="0" y="0"/>
            <a:chExt cx="1451520" cy="2381040"/>
          </a:xfrm>
        </p:grpSpPr>
        <p:sp>
          <p:nvSpPr>
            <p:cNvPr id="15" name="Freeform 15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612467" y="4884073"/>
            <a:ext cx="325815" cy="605415"/>
            <a:chOff x="0" y="0"/>
            <a:chExt cx="406080" cy="754560"/>
          </a:xfrm>
        </p:grpSpPr>
        <p:sp>
          <p:nvSpPr>
            <p:cNvPr id="17" name="Freeform 17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55734" y="4408637"/>
            <a:ext cx="8105775" cy="1537801"/>
            <a:chOff x="0" y="0"/>
            <a:chExt cx="10102641" cy="19166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59553" cy="1963166"/>
            </a:xfrm>
            <a:custGeom>
              <a:avLst/>
              <a:gdLst/>
              <a:ahLst/>
              <a:cxnLst/>
              <a:rect l="l" t="t" r="r" b="b"/>
              <a:pathLst>
                <a:path w="10159553" h="1963166">
                  <a:moveTo>
                    <a:pt x="8856901" y="0"/>
                  </a:moveTo>
                  <a:lnTo>
                    <a:pt x="0" y="0"/>
                  </a:lnTo>
                  <a:lnTo>
                    <a:pt x="1147804" y="837565"/>
                  </a:lnTo>
                  <a:cubicBezTo>
                    <a:pt x="1201915" y="877062"/>
                    <a:pt x="1229753" y="929386"/>
                    <a:pt x="1229753" y="981583"/>
                  </a:cubicBezTo>
                  <a:cubicBezTo>
                    <a:pt x="1229753" y="1033780"/>
                    <a:pt x="1202785" y="1085596"/>
                    <a:pt x="1147804" y="1125601"/>
                  </a:cubicBezTo>
                  <a:lnTo>
                    <a:pt x="870" y="1963166"/>
                  </a:lnTo>
                  <a:lnTo>
                    <a:pt x="8856206" y="1963166"/>
                  </a:lnTo>
                  <a:lnTo>
                    <a:pt x="10159553" y="981583"/>
                  </a:lnTo>
                  <a:lnTo>
                    <a:pt x="8856901" y="0"/>
                  </a:ln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882893" y="638284"/>
            <a:ext cx="6417831" cy="10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5"/>
              </a:lnSpc>
              <a:spcBef>
                <a:spcPct val="0"/>
              </a:spcBef>
            </a:pPr>
            <a:r>
              <a:rPr lang="en-US" sz="2100" spc="205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The shift to online education has made video lectures a crucial part of modern learning,</a:t>
            </a:r>
            <a:endParaRPr lang="en-US" sz="2100" spc="205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460808" y="810767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5"/>
              </a:lnSpc>
              <a:spcBef>
                <a:spcPct val="0"/>
              </a:spcBef>
            </a:pPr>
            <a:r>
              <a:rPr lang="en-US" sz="4380" spc="429">
                <a:solidFill>
                  <a:srgbClr val="231F20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01</a:t>
            </a:r>
            <a:endParaRPr lang="en-US" sz="4380" spc="429">
              <a:solidFill>
                <a:srgbClr val="231F20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102729" y="2741301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5"/>
              </a:lnSpc>
              <a:spcBef>
                <a:spcPct val="0"/>
              </a:spcBef>
            </a:pPr>
            <a:r>
              <a:rPr lang="en-US" sz="4380" spc="429">
                <a:solidFill>
                  <a:srgbClr val="231F20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02</a:t>
            </a:r>
            <a:endParaRPr lang="en-US" sz="4380" spc="429">
              <a:solidFill>
                <a:srgbClr val="231F20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882893" y="4705297"/>
            <a:ext cx="5406024" cy="1632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100" spc="205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Most tools overlook enhancing pre-recorded educational lectures.</a:t>
            </a:r>
            <a:endParaRPr lang="en-US" sz="2100" spc="205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440"/>
              </a:lnSpc>
            </a:pPr>
            <a:endParaRPr lang="en-US" sz="2100" spc="205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440"/>
              </a:lnSpc>
            </a:pPr>
            <a:endParaRPr lang="en-US" sz="2100" spc="205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0" lvl="0" indent="0" algn="l">
              <a:lnSpc>
                <a:spcPts val="2440"/>
              </a:lnSpc>
              <a:spcBef>
                <a:spcPct val="0"/>
              </a:spcBef>
            </a:pPr>
            <a:endParaRPr lang="en-US" sz="2100" spc="205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460808" y="4741198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5"/>
              </a:lnSpc>
              <a:spcBef>
                <a:spcPct val="0"/>
              </a:spcBef>
            </a:pPr>
            <a:r>
              <a:rPr lang="en-US" sz="4380" spc="429">
                <a:solidFill>
                  <a:srgbClr val="231F20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03</a:t>
            </a:r>
            <a:endParaRPr lang="en-US" sz="4380" spc="429">
              <a:solidFill>
                <a:srgbClr val="231F20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14099" y="2483279"/>
            <a:ext cx="6175350" cy="10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5"/>
              </a:lnSpc>
              <a:spcBef>
                <a:spcPct val="0"/>
              </a:spcBef>
            </a:pPr>
            <a:r>
              <a:rPr lang="en-US" sz="2100" spc="205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Many educational videos have issues like low resolution and poor audio, impacting their effectiveness.</a:t>
            </a:r>
            <a:endParaRPr lang="en-US" sz="2100" spc="205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-1454965" y="8849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-2262642" y="-3895041"/>
            <a:ext cx="8637895" cy="7491660"/>
            <a:chOff x="0" y="0"/>
            <a:chExt cx="812800" cy="7049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24380" y="418821"/>
            <a:ext cx="5605439" cy="20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80"/>
              </a:lnSpc>
              <a:spcBef>
                <a:spcPct val="0"/>
              </a:spcBef>
            </a:pPr>
            <a:r>
              <a:rPr lang="en-US" sz="6000" spc="588" dirty="0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Problem definition  </a:t>
            </a:r>
            <a:endParaRPr lang="en-US" sz="6000" spc="588" dirty="0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7461103" y="8166405"/>
            <a:ext cx="1164616" cy="1910409"/>
            <a:chOff x="0" y="0"/>
            <a:chExt cx="1451520" cy="2381040"/>
          </a:xfrm>
        </p:grpSpPr>
        <p:sp>
          <p:nvSpPr>
            <p:cNvPr id="32" name="Freeform 32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612380" y="8819190"/>
            <a:ext cx="325815" cy="605415"/>
            <a:chOff x="0" y="0"/>
            <a:chExt cx="406080" cy="754560"/>
          </a:xfrm>
        </p:grpSpPr>
        <p:sp>
          <p:nvSpPr>
            <p:cNvPr id="34" name="Freeform 34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755734" y="8343754"/>
            <a:ext cx="8105775" cy="1537801"/>
            <a:chOff x="0" y="0"/>
            <a:chExt cx="10102641" cy="191664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159553" cy="1963166"/>
            </a:xfrm>
            <a:custGeom>
              <a:avLst/>
              <a:gdLst/>
              <a:ahLst/>
              <a:cxnLst/>
              <a:rect l="l" t="t" r="r" b="b"/>
              <a:pathLst>
                <a:path w="10159553" h="1963166">
                  <a:moveTo>
                    <a:pt x="8856901" y="0"/>
                  </a:moveTo>
                  <a:lnTo>
                    <a:pt x="0" y="0"/>
                  </a:lnTo>
                  <a:lnTo>
                    <a:pt x="1147804" y="837565"/>
                  </a:lnTo>
                  <a:cubicBezTo>
                    <a:pt x="1201915" y="877062"/>
                    <a:pt x="1229753" y="929386"/>
                    <a:pt x="1229753" y="981583"/>
                  </a:cubicBezTo>
                  <a:cubicBezTo>
                    <a:pt x="1229753" y="1033780"/>
                    <a:pt x="1202785" y="1085596"/>
                    <a:pt x="1147804" y="1125601"/>
                  </a:cubicBezTo>
                  <a:lnTo>
                    <a:pt x="870" y="1963166"/>
                  </a:lnTo>
                  <a:lnTo>
                    <a:pt x="8856206" y="1963166"/>
                  </a:lnTo>
                  <a:lnTo>
                    <a:pt x="10159553" y="981583"/>
                  </a:lnTo>
                  <a:lnTo>
                    <a:pt x="8856901" y="0"/>
                  </a:lnTo>
                  <a:close/>
                </a:path>
              </a:pathLst>
            </a:custGeom>
            <a:solidFill>
              <a:srgbClr val="1565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882893" y="8499780"/>
            <a:ext cx="6220854" cy="10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5"/>
              </a:lnSpc>
              <a:spcBef>
                <a:spcPct val="0"/>
              </a:spcBef>
            </a:pPr>
            <a:r>
              <a:rPr lang="en-US" sz="2100" spc="205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This ensures that students receive high-quality, clear instructional videos, enhancing their learning experience.</a:t>
            </a:r>
            <a:endParaRPr lang="en-US" sz="2100" spc="205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460978" y="8676315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5"/>
              </a:lnSpc>
              <a:spcBef>
                <a:spcPct val="0"/>
              </a:spcBef>
            </a:pPr>
            <a:r>
              <a:rPr lang="en-US" sz="4380" spc="429">
                <a:solidFill>
                  <a:srgbClr val="231F20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05</a:t>
            </a:r>
            <a:endParaRPr lang="en-US" sz="4380" spc="429">
              <a:solidFill>
                <a:srgbClr val="231F20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2808500" y="6208371"/>
            <a:ext cx="1165193" cy="1910409"/>
            <a:chOff x="0" y="0"/>
            <a:chExt cx="1452240" cy="2381040"/>
          </a:xfrm>
        </p:grpSpPr>
        <p:sp>
          <p:nvSpPr>
            <p:cNvPr id="40" name="Freeform 40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509490" y="6860868"/>
            <a:ext cx="325815" cy="605415"/>
            <a:chOff x="0" y="0"/>
            <a:chExt cx="406080" cy="754560"/>
          </a:xfrm>
        </p:grpSpPr>
        <p:sp>
          <p:nvSpPr>
            <p:cNvPr id="42" name="Freeform 42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518354" y="6383371"/>
            <a:ext cx="8105775" cy="1537801"/>
            <a:chOff x="0" y="0"/>
            <a:chExt cx="10102641" cy="191664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160102" cy="1963166"/>
            </a:xfrm>
            <a:custGeom>
              <a:avLst/>
              <a:gdLst/>
              <a:ahLst/>
              <a:cxnLst/>
              <a:rect l="l" t="t" r="r" b="b"/>
              <a:pathLst>
                <a:path w="10160102" h="1963166">
                  <a:moveTo>
                    <a:pt x="1324408" y="1963166"/>
                  </a:moveTo>
                  <a:lnTo>
                    <a:pt x="10160102" y="1963166"/>
                  </a:lnTo>
                  <a:lnTo>
                    <a:pt x="9033452" y="1125601"/>
                  </a:lnTo>
                  <a:cubicBezTo>
                    <a:pt x="8979364" y="1086104"/>
                    <a:pt x="8951536" y="1033780"/>
                    <a:pt x="8951536" y="981583"/>
                  </a:cubicBezTo>
                  <a:cubicBezTo>
                    <a:pt x="8951536" y="929386"/>
                    <a:pt x="8978667" y="877570"/>
                    <a:pt x="9033452" y="837565"/>
                  </a:cubicBezTo>
                  <a:lnTo>
                    <a:pt x="10159593" y="0"/>
                  </a:lnTo>
                  <a:lnTo>
                    <a:pt x="1324408" y="0"/>
                  </a:lnTo>
                  <a:lnTo>
                    <a:pt x="0" y="980948"/>
                  </a:lnTo>
                  <a:lnTo>
                    <a:pt x="1324408" y="1963039"/>
                  </a:lnTo>
                  <a:close/>
                </a:path>
              </a:pathLst>
            </a:custGeom>
            <a:solidFill>
              <a:srgbClr val="07A0E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4102729" y="6692519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5"/>
              </a:lnSpc>
              <a:spcBef>
                <a:spcPct val="0"/>
              </a:spcBef>
            </a:pPr>
            <a:r>
              <a:rPr lang="en-US" sz="4380" spc="429">
                <a:solidFill>
                  <a:srgbClr val="231F20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04</a:t>
            </a:r>
            <a:endParaRPr lang="en-US" sz="4380" spc="429">
              <a:solidFill>
                <a:srgbClr val="231F20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6614099" y="6434497"/>
            <a:ext cx="6175350" cy="1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5"/>
              </a:lnSpc>
              <a:spcBef>
                <a:spcPct val="0"/>
              </a:spcBef>
            </a:pPr>
            <a:r>
              <a:rPr lang="en-US" sz="2100" spc="205">
                <a:solidFill>
                  <a:srgbClr val="FFFFFF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The proposed project, AI Video and Audio Enhancement, uses AI technology to automatically enhance video quality and audio clarity.</a:t>
            </a:r>
            <a:endParaRPr lang="en-US" sz="2100" spc="205">
              <a:solidFill>
                <a:srgbClr val="FFFFFF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47" name="Freeform 47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5675" y="4113005"/>
            <a:ext cx="15892325" cy="349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We conducted a survey that received 260 responses, indicating a growing demand for high-quality video content across various sectors. The key findings include:</a:t>
            </a:r>
            <a:endParaRPr lang="en-US" sz="250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39750" lvl="1" indent="-269875" algn="l">
              <a:lnSpc>
                <a:spcPts val="437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User preferences for video quality</a:t>
            </a:r>
            <a:endParaRPr lang="en-US" sz="250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39750" lvl="1" indent="-269875" algn="l">
              <a:lnSpc>
                <a:spcPts val="437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Common video quality issues</a:t>
            </a:r>
            <a:endParaRPr lang="en-US" sz="250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39750" lvl="1" indent="-269875" algn="l">
              <a:lnSpc>
                <a:spcPts val="437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Impact of poor audio quality</a:t>
            </a:r>
            <a:endParaRPr lang="en-US" sz="250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39750" lvl="1" indent="-269875" algn="l">
              <a:lnSpc>
                <a:spcPts val="437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Market demand for enhancement solutions</a:t>
            </a:r>
            <a:endParaRPr lang="en-US" sz="250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marL="539750" lvl="1" indent="-269875" algn="l">
              <a:lnSpc>
                <a:spcPts val="437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The need for high-resolution content and clear audio in professional and personal content.</a:t>
            </a:r>
            <a:endParaRPr lang="en-US" sz="2500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4380" y="418821"/>
            <a:ext cx="5605439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80"/>
              </a:lnSpc>
              <a:spcBef>
                <a:spcPct val="0"/>
              </a:spcBef>
            </a:pPr>
            <a:r>
              <a:rPr lang="en-US" sz="6000" spc="588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Motivation</a:t>
            </a:r>
            <a:endParaRPr lang="en-US" sz="6000" spc="588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43725" y="0"/>
            <a:ext cx="11352228" cy="4782126"/>
          </a:xfrm>
          <a:custGeom>
            <a:avLst/>
            <a:gdLst/>
            <a:ahLst/>
            <a:cxnLst/>
            <a:rect l="l" t="t" r="r" b="b"/>
            <a:pathLst>
              <a:path w="11352228" h="4782126">
                <a:moveTo>
                  <a:pt x="0" y="0"/>
                </a:moveTo>
                <a:lnTo>
                  <a:pt x="11352228" y="0"/>
                </a:lnTo>
                <a:lnTo>
                  <a:pt x="11352228" y="4782126"/>
                </a:lnTo>
                <a:lnTo>
                  <a:pt x="0" y="478212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11558427" cy="5143500"/>
          </a:xfrm>
          <a:custGeom>
            <a:avLst/>
            <a:gdLst/>
            <a:ahLst/>
            <a:cxnLst/>
            <a:rect l="l" t="t" r="r" b="b"/>
            <a:pathLst>
              <a:path w="11558427" h="5143500">
                <a:moveTo>
                  <a:pt x="0" y="0"/>
                </a:moveTo>
                <a:lnTo>
                  <a:pt x="11558427" y="0"/>
                </a:lnTo>
                <a:lnTo>
                  <a:pt x="1155842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4380" y="418821"/>
            <a:ext cx="5605439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80"/>
              </a:lnSpc>
              <a:spcBef>
                <a:spcPct val="0"/>
              </a:spcBef>
            </a:pPr>
            <a:r>
              <a:rPr lang="en-US" sz="6000" spc="588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Motivation</a:t>
            </a:r>
            <a:endParaRPr lang="en-US" sz="6000" spc="588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-1454965" y="789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2262642" y="-3904566"/>
            <a:ext cx="8637895" cy="7491660"/>
            <a:chOff x="0" y="0"/>
            <a:chExt cx="812800" cy="704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04943"/>
            </a:xfrm>
            <a:custGeom>
              <a:avLst/>
              <a:gdLst/>
              <a:ahLst/>
              <a:cxnLst/>
              <a:rect l="l" t="t" r="r" b="b"/>
              <a:pathLst>
                <a:path w="812800" h="704943">
                  <a:moveTo>
                    <a:pt x="406400" y="0"/>
                  </a:moveTo>
                  <a:cubicBezTo>
                    <a:pt x="181951" y="0"/>
                    <a:pt x="0" y="157807"/>
                    <a:pt x="0" y="352471"/>
                  </a:cubicBezTo>
                  <a:cubicBezTo>
                    <a:pt x="0" y="547136"/>
                    <a:pt x="181951" y="704943"/>
                    <a:pt x="406400" y="704943"/>
                  </a:cubicBezTo>
                  <a:cubicBezTo>
                    <a:pt x="630849" y="704943"/>
                    <a:pt x="812800" y="547136"/>
                    <a:pt x="812800" y="352471"/>
                  </a:cubicBezTo>
                  <a:cubicBezTo>
                    <a:pt x="812800" y="1578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65C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038"/>
              <a:ext cx="660400" cy="59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6765406" y="0"/>
            <a:ext cx="11522594" cy="4205747"/>
          </a:xfrm>
          <a:custGeom>
            <a:avLst/>
            <a:gdLst/>
            <a:ahLst/>
            <a:cxnLst/>
            <a:rect l="l" t="t" r="r" b="b"/>
            <a:pathLst>
              <a:path w="11522594" h="4205747">
                <a:moveTo>
                  <a:pt x="0" y="0"/>
                </a:moveTo>
                <a:lnTo>
                  <a:pt x="11522594" y="0"/>
                </a:lnTo>
                <a:lnTo>
                  <a:pt x="11522594" y="4205747"/>
                </a:lnTo>
                <a:lnTo>
                  <a:pt x="0" y="4205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5347843"/>
            <a:ext cx="13668741" cy="4954918"/>
          </a:xfrm>
          <a:custGeom>
            <a:avLst/>
            <a:gdLst/>
            <a:ahLst/>
            <a:cxnLst/>
            <a:rect l="l" t="t" r="r" b="b"/>
            <a:pathLst>
              <a:path w="13668741" h="4954918">
                <a:moveTo>
                  <a:pt x="0" y="0"/>
                </a:moveTo>
                <a:lnTo>
                  <a:pt x="13668741" y="0"/>
                </a:lnTo>
                <a:lnTo>
                  <a:pt x="13668741" y="4954919"/>
                </a:lnTo>
                <a:lnTo>
                  <a:pt x="0" y="495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4380" y="418821"/>
            <a:ext cx="5605439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80"/>
              </a:lnSpc>
              <a:spcBef>
                <a:spcPct val="0"/>
              </a:spcBef>
            </a:pPr>
            <a:r>
              <a:rPr lang="en-US" sz="6000" spc="588">
                <a:solidFill>
                  <a:srgbClr val="FFFFFF"/>
                </a:solidFill>
                <a:latin typeface="Codec Pro ExtraBold" panose="00000700000000000000"/>
                <a:ea typeface="Codec Pro ExtraBold" panose="00000700000000000000"/>
                <a:cs typeface="Codec Pro ExtraBold" panose="00000700000000000000"/>
                <a:sym typeface="Codec Pro ExtraBold" panose="00000700000000000000"/>
              </a:rPr>
              <a:t>Motivation</a:t>
            </a:r>
            <a:endParaRPr lang="en-US" sz="6000" spc="588">
              <a:solidFill>
                <a:srgbClr val="FFFFFF"/>
              </a:solidFill>
              <a:latin typeface="Codec Pro ExtraBold" panose="00000700000000000000"/>
              <a:ea typeface="Codec Pro ExtraBold" panose="00000700000000000000"/>
              <a:cs typeface="Codec Pro ExtraBold" panose="00000700000000000000"/>
              <a:sym typeface="Codec Pro ExtraBold" panose="000007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6079</Words>
  <Application>WPS Presentation</Application>
  <PresentationFormat>Custom</PresentationFormat>
  <Paragraphs>357</Paragraphs>
  <Slides>39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Arial</vt:lpstr>
      <vt:lpstr>SimSun</vt:lpstr>
      <vt:lpstr>Wingdings</vt:lpstr>
      <vt:lpstr>Codec Pro ExtraBold</vt:lpstr>
      <vt:lpstr>Open Sauce</vt:lpstr>
      <vt:lpstr>Canva Sans Bold</vt:lpstr>
      <vt:lpstr>Open Sauce</vt:lpstr>
      <vt:lpstr>Arial</vt:lpstr>
      <vt:lpstr>Open Sauce Bold</vt:lpstr>
      <vt:lpstr>Calibri</vt:lpstr>
      <vt:lpstr>Microsoft YaHei</vt:lpstr>
      <vt:lpstr>Arial Unicode MS</vt:lpstr>
      <vt:lpstr>Arimo</vt:lpstr>
      <vt:lpstr>Open Sauce Bold</vt:lpstr>
      <vt:lpstr>Canva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Video and Audio Enhancement 2nd seminar Presentation</dc:title>
  <dc:creator>Dream IT</dc:creator>
  <cp:lastModifiedBy>user</cp:lastModifiedBy>
  <cp:revision>15</cp:revision>
  <dcterms:created xsi:type="dcterms:W3CDTF">2006-08-16T00:00:00Z</dcterms:created>
  <dcterms:modified xsi:type="dcterms:W3CDTF">2025-06-30T19:33:10Z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6AAEC78074B345E09D7107FFEF533E7B_13</vt:lpwstr>
  </property>
  <property fmtid="{D5CDD505-2E9C-101B-9397-08002B2CF9AE}" pid="3" name="KSOProductBuildVer">
    <vt:lpwstr>2057-12.2.0.21602</vt:lpwstr>
  </property>
</Properties>
</file>